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60" r:id="rId3"/>
    <p:sldId id="257" r:id="rId4"/>
    <p:sldId id="258" r:id="rId5"/>
    <p:sldId id="259" r:id="rId6"/>
    <p:sldId id="261" r:id="rId7"/>
    <p:sldId id="262" r:id="rId8"/>
    <p:sldId id="267" r:id="rId9"/>
    <p:sldId id="263" r:id="rId10"/>
    <p:sldId id="265" r:id="rId11"/>
    <p:sldId id="266" r:id="rId12"/>
    <p:sldId id="280" r:id="rId13"/>
    <p:sldId id="281" r:id="rId14"/>
    <p:sldId id="282" r:id="rId15"/>
    <p:sldId id="283" r:id="rId16"/>
    <p:sldId id="284" r:id="rId17"/>
    <p:sldId id="285" r:id="rId18"/>
    <p:sldId id="286" r:id="rId19"/>
    <p:sldId id="288" r:id="rId20"/>
    <p:sldId id="289" r:id="rId21"/>
    <p:sldId id="290" r:id="rId22"/>
    <p:sldId id="291" r:id="rId23"/>
    <p:sldId id="292" r:id="rId24"/>
    <p:sldId id="293" r:id="rId25"/>
    <p:sldId id="294" r:id="rId26"/>
    <p:sldId id="296" r:id="rId27"/>
    <p:sldId id="298" r:id="rId28"/>
    <p:sldId id="268" r:id="rId29"/>
    <p:sldId id="299" r:id="rId30"/>
    <p:sldId id="301" r:id="rId31"/>
    <p:sldId id="270" r:id="rId32"/>
    <p:sldId id="271" r:id="rId33"/>
    <p:sldId id="276" r:id="rId34"/>
    <p:sldId id="277" r:id="rId35"/>
    <p:sldId id="278" r:id="rId36"/>
    <p:sldId id="297" r:id="rId37"/>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40889E0-B06C-4540-A8BB-91F509022F4B}" type="datetimeFigureOut">
              <a:rPr lang="lv-LV"/>
              <a:pPr>
                <a:defRPr/>
              </a:pPr>
              <a:t>2012.04.12.</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A2C22EC-3682-44E7-9EB6-B3792F869AEE}"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3825C7-EB32-45ED-A5BF-AEDB96BB457C}" type="slidenum">
              <a:rPr lang="lv-LV" smtClean="0"/>
              <a:pPr fontAlgn="base">
                <a:spcBef>
                  <a:spcPct val="0"/>
                </a:spcBef>
                <a:spcAft>
                  <a:spcPct val="0"/>
                </a:spcAft>
                <a:defRPr/>
              </a:pPr>
              <a:t>1</a:t>
            </a:fld>
            <a:endParaRPr lang="lv-LV"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1E70F9-FBFA-4F48-9707-801C5BCF86EB}" type="slidenum">
              <a:rPr lang="de-DE" smtClean="0">
                <a:cs typeface="Arial" charset="0"/>
              </a:rPr>
              <a:pPr fontAlgn="base">
                <a:spcBef>
                  <a:spcPct val="0"/>
                </a:spcBef>
                <a:spcAft>
                  <a:spcPct val="0"/>
                </a:spcAft>
                <a:defRPr/>
              </a:pPr>
              <a:t>19</a:t>
            </a:fld>
            <a:endParaRPr lang="de-DE"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p:spPr>
      </p:sp>
      <p:sp>
        <p:nvSpPr>
          <p:cNvPr id="481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A6396F-B922-4155-900F-1BAB931356F3}" type="slidenum">
              <a:rPr lang="de-DE" smtClean="0">
                <a:cs typeface="Arial" charset="0"/>
              </a:rPr>
              <a:pPr fontAlgn="base">
                <a:spcBef>
                  <a:spcPct val="0"/>
                </a:spcBef>
                <a:spcAft>
                  <a:spcPct val="0"/>
                </a:spcAft>
                <a:defRPr/>
              </a:pPr>
              <a:t>20</a:t>
            </a:fld>
            <a:endParaRPr lang="de-DE"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p:spPr>
      </p:sp>
      <p:sp>
        <p:nvSpPr>
          <p:cNvPr id="491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2AA486-7533-426F-852A-BCB5981C5A29}" type="slidenum">
              <a:rPr lang="de-DE" smtClean="0">
                <a:cs typeface="Arial" charset="0"/>
              </a:rPr>
              <a:pPr fontAlgn="base">
                <a:spcBef>
                  <a:spcPct val="0"/>
                </a:spcBef>
                <a:spcAft>
                  <a:spcPct val="0"/>
                </a:spcAft>
                <a:defRPr/>
              </a:pPr>
              <a:t>21</a:t>
            </a:fld>
            <a:endParaRPr lang="de-DE"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F079FBEB-EC14-4CA7-A0BB-DBD46DED0B39}" type="datetimeFigureOut">
              <a:rPr lang="lv-LV"/>
              <a:pPr>
                <a:defRPr/>
              </a:pPr>
              <a:t>2012.04.12.</a:t>
            </a:fld>
            <a:endParaRPr lang="lv-LV"/>
          </a:p>
        </p:txBody>
      </p:sp>
      <p:sp>
        <p:nvSpPr>
          <p:cNvPr id="6" name="Footer Placeholder 1"/>
          <p:cNvSpPr>
            <a:spLocks noGrp="1"/>
          </p:cNvSpPr>
          <p:nvPr>
            <p:ph type="ftr" sz="quarter" idx="11"/>
          </p:nvPr>
        </p:nvSpPr>
        <p:spPr/>
        <p:txBody>
          <a:bodyPr/>
          <a:lstStyle>
            <a:lvl1pPr>
              <a:defRPr/>
            </a:lvl1pPr>
          </a:lstStyle>
          <a:p>
            <a:pPr>
              <a:defRPr/>
            </a:pPr>
            <a:endParaRPr lang="lv-LV"/>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81A99EBB-8CFA-40D4-BFB2-7D30631D2191}"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79A14A60-31F9-4D66-AAF8-2472D24DED00}" type="datetimeFigureOut">
              <a:rPr lang="lv-LV"/>
              <a:pPr>
                <a:defRPr/>
              </a:pPr>
              <a:t>2012.04.12.</a:t>
            </a:fld>
            <a:endParaRPr lang="lv-LV"/>
          </a:p>
        </p:txBody>
      </p:sp>
      <p:sp>
        <p:nvSpPr>
          <p:cNvPr id="5" name="Footer Placeholder 27"/>
          <p:cNvSpPr>
            <a:spLocks noGrp="1"/>
          </p:cNvSpPr>
          <p:nvPr>
            <p:ph type="ftr" sz="quarter" idx="11"/>
          </p:nvPr>
        </p:nvSpPr>
        <p:spPr/>
        <p:txBody>
          <a:bodyPr/>
          <a:lstStyle>
            <a:lvl1pPr>
              <a:defRPr/>
            </a:lvl1pPr>
          </a:lstStyle>
          <a:p>
            <a:pPr>
              <a:defRPr/>
            </a:pPr>
            <a:endParaRPr lang="lv-LV"/>
          </a:p>
        </p:txBody>
      </p:sp>
      <p:sp>
        <p:nvSpPr>
          <p:cNvPr id="6" name="Slide Number Placeholder 4"/>
          <p:cNvSpPr>
            <a:spLocks noGrp="1"/>
          </p:cNvSpPr>
          <p:nvPr>
            <p:ph type="sldNum" sz="quarter" idx="12"/>
          </p:nvPr>
        </p:nvSpPr>
        <p:spPr/>
        <p:txBody>
          <a:bodyPr/>
          <a:lstStyle>
            <a:lvl1pPr>
              <a:defRPr/>
            </a:lvl1pPr>
          </a:lstStyle>
          <a:p>
            <a:pPr>
              <a:defRPr/>
            </a:pPr>
            <a:fld id="{697BE12C-BB74-4723-BD22-F6C6EF073902}"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CFE871F2-56E7-4C18-B61E-3D9E9B8F7614}" type="datetimeFigureOut">
              <a:rPr lang="lv-LV"/>
              <a:pPr>
                <a:defRPr/>
              </a:pPr>
              <a:t>2012.04.12.</a:t>
            </a:fld>
            <a:endParaRPr lang="lv-LV"/>
          </a:p>
        </p:txBody>
      </p:sp>
      <p:sp>
        <p:nvSpPr>
          <p:cNvPr id="5" name="Footer Placeholder 27"/>
          <p:cNvSpPr>
            <a:spLocks noGrp="1"/>
          </p:cNvSpPr>
          <p:nvPr>
            <p:ph type="ftr" sz="quarter" idx="11"/>
          </p:nvPr>
        </p:nvSpPr>
        <p:spPr/>
        <p:txBody>
          <a:bodyPr/>
          <a:lstStyle>
            <a:lvl1pPr>
              <a:defRPr/>
            </a:lvl1pPr>
          </a:lstStyle>
          <a:p>
            <a:pPr>
              <a:defRPr/>
            </a:pPr>
            <a:endParaRPr lang="lv-LV"/>
          </a:p>
        </p:txBody>
      </p:sp>
      <p:sp>
        <p:nvSpPr>
          <p:cNvPr id="6" name="Slide Number Placeholder 4"/>
          <p:cNvSpPr>
            <a:spLocks noGrp="1"/>
          </p:cNvSpPr>
          <p:nvPr>
            <p:ph type="sldNum" sz="quarter" idx="12"/>
          </p:nvPr>
        </p:nvSpPr>
        <p:spPr/>
        <p:txBody>
          <a:bodyPr/>
          <a:lstStyle>
            <a:lvl1pPr>
              <a:defRPr/>
            </a:lvl1pPr>
          </a:lstStyle>
          <a:p>
            <a:pPr>
              <a:defRPr/>
            </a:pPr>
            <a:fld id="{072BA30A-6D4D-4A11-8D08-86C681956594}"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elfoli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elfoli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Titelfoli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673A2D37-5481-49BA-A40B-65FAF6F3ED2F}" type="datetimeFigureOut">
              <a:rPr lang="lv-LV"/>
              <a:pPr>
                <a:defRPr/>
              </a:pPr>
              <a:t>2012.04.12.</a:t>
            </a:fld>
            <a:endParaRPr lang="lv-LV"/>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lv-LV"/>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4BB48B9F-1B1C-4CE4-9355-95F9F437645A}"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5CE3413D-8729-429B-AF7F-0809EA840E28}" type="datetimeFigureOut">
              <a:rPr lang="lv-LV"/>
              <a:pPr>
                <a:defRPr/>
              </a:pPr>
              <a:t>2012.04.12.</a:t>
            </a:fld>
            <a:endParaRPr lang="lv-LV"/>
          </a:p>
        </p:txBody>
      </p:sp>
      <p:sp>
        <p:nvSpPr>
          <p:cNvPr id="7" name="Footer Placeholder 10"/>
          <p:cNvSpPr>
            <a:spLocks noGrp="1"/>
          </p:cNvSpPr>
          <p:nvPr>
            <p:ph type="ftr" sz="quarter" idx="11"/>
          </p:nvPr>
        </p:nvSpPr>
        <p:spPr/>
        <p:txBody>
          <a:bodyPr/>
          <a:lstStyle>
            <a:lvl1pPr>
              <a:defRPr/>
            </a:lvl1pPr>
          </a:lstStyle>
          <a:p>
            <a:pPr>
              <a:defRPr/>
            </a:pPr>
            <a:endParaRPr lang="lv-LV"/>
          </a:p>
        </p:txBody>
      </p:sp>
      <p:sp>
        <p:nvSpPr>
          <p:cNvPr id="9" name="Slide Number Placeholder 15"/>
          <p:cNvSpPr>
            <a:spLocks noGrp="1"/>
          </p:cNvSpPr>
          <p:nvPr>
            <p:ph type="sldNum" sz="quarter" idx="12"/>
          </p:nvPr>
        </p:nvSpPr>
        <p:spPr/>
        <p:txBody>
          <a:bodyPr/>
          <a:lstStyle>
            <a:lvl1pPr>
              <a:defRPr/>
            </a:lvl1pPr>
          </a:lstStyle>
          <a:p>
            <a:pPr>
              <a:defRPr/>
            </a:pPr>
            <a:fld id="{91FC8BD9-5A37-4CBA-A66B-A78A09819193}" type="slidenum">
              <a:rPr lang="lv-LV"/>
              <a:pPr>
                <a:defRPr/>
              </a:pPr>
              <a:t>‹#›</a:t>
            </a:fld>
            <a:endParaRPr lang="lv-LV"/>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D9EA95C9-1014-4639-8143-2126F00F7BAD}" type="datetimeFigureOut">
              <a:rPr lang="lv-LV"/>
              <a:pPr>
                <a:defRPr/>
              </a:pPr>
              <a:t>2012.04.12.</a:t>
            </a:fld>
            <a:endParaRPr lang="lv-LV"/>
          </a:p>
        </p:txBody>
      </p:sp>
      <p:sp>
        <p:nvSpPr>
          <p:cNvPr id="6" name="Footer Placeholder 27"/>
          <p:cNvSpPr>
            <a:spLocks noGrp="1"/>
          </p:cNvSpPr>
          <p:nvPr>
            <p:ph type="ftr" sz="quarter" idx="11"/>
          </p:nvPr>
        </p:nvSpPr>
        <p:spPr/>
        <p:txBody>
          <a:bodyPr/>
          <a:lstStyle>
            <a:lvl1pPr>
              <a:defRPr/>
            </a:lvl1pPr>
          </a:lstStyle>
          <a:p>
            <a:pPr>
              <a:defRPr/>
            </a:pPr>
            <a:endParaRPr lang="lv-LV"/>
          </a:p>
        </p:txBody>
      </p:sp>
      <p:sp>
        <p:nvSpPr>
          <p:cNvPr id="7" name="Slide Number Placeholder 4"/>
          <p:cNvSpPr>
            <a:spLocks noGrp="1"/>
          </p:cNvSpPr>
          <p:nvPr>
            <p:ph type="sldNum" sz="quarter" idx="12"/>
          </p:nvPr>
        </p:nvSpPr>
        <p:spPr/>
        <p:txBody>
          <a:bodyPr/>
          <a:lstStyle>
            <a:lvl1pPr>
              <a:defRPr/>
            </a:lvl1pPr>
          </a:lstStyle>
          <a:p>
            <a:pPr>
              <a:defRPr/>
            </a:pPr>
            <a:fld id="{4988DB93-D361-4F18-A383-730440AAA222}"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2"/>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32A27C62-24DB-40C8-A82B-ECBFE92AD4EC}" type="datetimeFigureOut">
              <a:rPr lang="lv-LV"/>
              <a:pPr>
                <a:defRPr/>
              </a:pPr>
              <a:t>2012.04.12.</a:t>
            </a:fld>
            <a:endParaRPr lang="lv-LV"/>
          </a:p>
        </p:txBody>
      </p:sp>
      <p:sp>
        <p:nvSpPr>
          <p:cNvPr id="9" name="Footer Placeholder 5"/>
          <p:cNvSpPr>
            <a:spLocks noGrp="1"/>
          </p:cNvSpPr>
          <p:nvPr>
            <p:ph type="ftr" sz="quarter" idx="11"/>
          </p:nvPr>
        </p:nvSpPr>
        <p:spPr/>
        <p:txBody>
          <a:bodyPr/>
          <a:lstStyle>
            <a:lvl1pPr>
              <a:defRPr/>
            </a:lvl1pPr>
          </a:lstStyle>
          <a:p>
            <a:pPr>
              <a:defRPr/>
            </a:pPr>
            <a:endParaRPr lang="lv-LV"/>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494A2CFA-67B1-4802-8121-06FAA95359CE}"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86DB09AA-F9F6-4A51-B03A-DC1837E29B98}" type="datetimeFigureOut">
              <a:rPr lang="lv-LV"/>
              <a:pPr>
                <a:defRPr/>
              </a:pPr>
              <a:t>2012.04.12.</a:t>
            </a:fld>
            <a:endParaRPr lang="lv-LV"/>
          </a:p>
        </p:txBody>
      </p:sp>
      <p:sp>
        <p:nvSpPr>
          <p:cNvPr id="4" name="Footer Placeholder 27"/>
          <p:cNvSpPr>
            <a:spLocks noGrp="1"/>
          </p:cNvSpPr>
          <p:nvPr>
            <p:ph type="ftr" sz="quarter" idx="11"/>
          </p:nvPr>
        </p:nvSpPr>
        <p:spPr/>
        <p:txBody>
          <a:bodyPr/>
          <a:lstStyle>
            <a:lvl1pPr>
              <a:defRPr/>
            </a:lvl1pPr>
          </a:lstStyle>
          <a:p>
            <a:pPr>
              <a:defRPr/>
            </a:pPr>
            <a:endParaRPr lang="lv-LV"/>
          </a:p>
        </p:txBody>
      </p:sp>
      <p:sp>
        <p:nvSpPr>
          <p:cNvPr id="5" name="Slide Number Placeholder 4"/>
          <p:cNvSpPr>
            <a:spLocks noGrp="1"/>
          </p:cNvSpPr>
          <p:nvPr>
            <p:ph type="sldNum" sz="quarter" idx="12"/>
          </p:nvPr>
        </p:nvSpPr>
        <p:spPr/>
        <p:txBody>
          <a:bodyPr/>
          <a:lstStyle>
            <a:lvl1pPr>
              <a:defRPr/>
            </a:lvl1pPr>
          </a:lstStyle>
          <a:p>
            <a:pPr>
              <a:defRPr/>
            </a:pPr>
            <a:fld id="{428B3CA2-16E9-47BD-A631-4AB4AC339ABC}"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03163B2D-ABA8-4DA5-9645-EDA24C603D4D}" type="datetimeFigureOut">
              <a:rPr lang="lv-LV"/>
              <a:pPr>
                <a:defRPr/>
              </a:pPr>
              <a:t>2012.04.12.</a:t>
            </a:fld>
            <a:endParaRPr lang="lv-LV"/>
          </a:p>
        </p:txBody>
      </p:sp>
      <p:sp>
        <p:nvSpPr>
          <p:cNvPr id="3" name="Footer Placeholder 27"/>
          <p:cNvSpPr>
            <a:spLocks noGrp="1"/>
          </p:cNvSpPr>
          <p:nvPr>
            <p:ph type="ftr" sz="quarter" idx="11"/>
          </p:nvPr>
        </p:nvSpPr>
        <p:spPr/>
        <p:txBody>
          <a:bodyPr/>
          <a:lstStyle>
            <a:lvl1pPr>
              <a:defRPr/>
            </a:lvl1pPr>
          </a:lstStyle>
          <a:p>
            <a:pPr>
              <a:defRPr/>
            </a:pPr>
            <a:endParaRPr lang="lv-LV"/>
          </a:p>
        </p:txBody>
      </p:sp>
      <p:sp>
        <p:nvSpPr>
          <p:cNvPr id="4" name="Slide Number Placeholder 4"/>
          <p:cNvSpPr>
            <a:spLocks noGrp="1"/>
          </p:cNvSpPr>
          <p:nvPr>
            <p:ph type="sldNum" sz="quarter" idx="12"/>
          </p:nvPr>
        </p:nvSpPr>
        <p:spPr/>
        <p:txBody>
          <a:bodyPr/>
          <a:lstStyle>
            <a:lvl1pPr>
              <a:defRPr/>
            </a:lvl1pPr>
          </a:lstStyle>
          <a:p>
            <a:pPr>
              <a:defRPr/>
            </a:pPr>
            <a:fld id="{6DD1700A-0CF4-4FD1-ADB0-BFAF67B14D9A}"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107E8C96-0116-45B2-A331-BB165EAF241B}" type="datetimeFigureOut">
              <a:rPr lang="lv-LV"/>
              <a:pPr>
                <a:defRPr/>
              </a:pPr>
              <a:t>2012.04.12.</a:t>
            </a:fld>
            <a:endParaRPr lang="lv-LV"/>
          </a:p>
        </p:txBody>
      </p:sp>
      <p:sp>
        <p:nvSpPr>
          <p:cNvPr id="7" name="Footer Placeholder 28"/>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85D73B3E-E401-46E1-8062-3302B77C86A8}"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fld id="{AFF7757B-CE5B-45CD-81CF-5EE03B4203D1}" type="datetimeFigureOut">
              <a:rPr lang="lv-LV"/>
              <a:pPr>
                <a:defRPr/>
              </a:pPr>
              <a:t>2012.04.12.</a:t>
            </a:fld>
            <a:endParaRPr lang="lv-LV"/>
          </a:p>
        </p:txBody>
      </p:sp>
      <p:sp>
        <p:nvSpPr>
          <p:cNvPr id="6" name="Footer Placeholder 27"/>
          <p:cNvSpPr>
            <a:spLocks noGrp="1"/>
          </p:cNvSpPr>
          <p:nvPr>
            <p:ph type="ftr" sz="quarter" idx="11"/>
          </p:nvPr>
        </p:nvSpPr>
        <p:spPr/>
        <p:txBody>
          <a:bodyPr/>
          <a:lstStyle>
            <a:lvl1pPr>
              <a:defRPr/>
            </a:lvl1pPr>
          </a:lstStyle>
          <a:p>
            <a:pPr>
              <a:defRPr/>
            </a:pPr>
            <a:endParaRPr lang="lv-LV"/>
          </a:p>
        </p:txBody>
      </p:sp>
      <p:sp>
        <p:nvSpPr>
          <p:cNvPr id="7" name="Slide Number Placeholder 4"/>
          <p:cNvSpPr>
            <a:spLocks noGrp="1"/>
          </p:cNvSpPr>
          <p:nvPr>
            <p:ph type="sldNum" sz="quarter" idx="12"/>
          </p:nvPr>
        </p:nvSpPr>
        <p:spPr/>
        <p:txBody>
          <a:bodyPr/>
          <a:lstStyle>
            <a:lvl1pPr>
              <a:defRPr/>
            </a:lvl1pPr>
          </a:lstStyle>
          <a:p>
            <a:pPr>
              <a:defRPr/>
            </a:pPr>
            <a:fld id="{514E7857-D481-432A-B3E6-C2C119434E73}"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6729944F-193F-42ED-BE8E-47FF0AE59745}" type="datetimeFigureOut">
              <a:rPr lang="lv-LV"/>
              <a:pPr>
                <a:defRPr/>
              </a:pPr>
              <a:t>2012.04.12.</a:t>
            </a:fld>
            <a:endParaRPr lang="lv-LV"/>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lv-LV"/>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B35872E9-A5AC-47F7-A777-A2AF2B69BBAA}" type="slidenum">
              <a:rPr lang="lv-LV"/>
              <a:pPr>
                <a:defRPr/>
              </a:pPr>
              <a:t>‹#›</a:t>
            </a:fld>
            <a:endParaRPr lang="lv-LV"/>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73" r:id="rId4"/>
    <p:sldLayoutId id="2147483782" r:id="rId5"/>
    <p:sldLayoutId id="2147483774" r:id="rId6"/>
    <p:sldLayoutId id="2147483775" r:id="rId7"/>
    <p:sldLayoutId id="2147483783" r:id="rId8"/>
    <p:sldLayoutId id="2147483776" r:id="rId9"/>
    <p:sldLayoutId id="2147483777" r:id="rId10"/>
    <p:sldLayoutId id="2147483778" r:id="rId11"/>
    <p:sldLayoutId id="2147483784" r:id="rId12"/>
    <p:sldLayoutId id="2147483785" r:id="rId13"/>
    <p:sldLayoutId id="2147483786" r:id="rId14"/>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oleObject" Target="../embeddings/oleObject1.bin"/><Relationship Id="rId18"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slideLayout" Target="../slideLayouts/slideLayout7.xml"/><Relationship Id="rId16" Type="http://schemas.openxmlformats.org/officeDocument/2006/relationships/image" Target="../media/image28.png"/><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7.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423" y="4077072"/>
            <a:ext cx="8496944" cy="2088232"/>
          </a:xfrm>
        </p:spPr>
        <p:txBody>
          <a:bodyPr>
            <a:normAutofit fontScale="90000"/>
          </a:bodyPr>
          <a:lstStyle/>
          <a:p>
            <a:pPr algn="ctr" eaLnBrk="1" fontAlgn="auto" hangingPunct="1">
              <a:spcAft>
                <a:spcPts val="0"/>
              </a:spcAft>
              <a:defRPr/>
            </a:pPr>
            <a:r>
              <a:rPr lang="en-US" b="1" dirty="0" err="1">
                <a:effectLst/>
              </a:rPr>
              <a:t>Finanšu</a:t>
            </a:r>
            <a:r>
              <a:rPr lang="en-US" b="1" dirty="0">
                <a:effectLst/>
              </a:rPr>
              <a:t> un </a:t>
            </a:r>
            <a:r>
              <a:rPr lang="en-US" b="1" dirty="0" err="1">
                <a:effectLst/>
              </a:rPr>
              <a:t>ekonomiskais</a:t>
            </a:r>
            <a:r>
              <a:rPr lang="en-US" b="1" dirty="0">
                <a:effectLst/>
              </a:rPr>
              <a:t> </a:t>
            </a:r>
            <a:r>
              <a:rPr lang="en-US" b="1" dirty="0" err="1">
                <a:effectLst/>
              </a:rPr>
              <a:t>pētījums</a:t>
            </a:r>
            <a:r>
              <a:rPr lang="en-US" b="1" dirty="0">
                <a:effectLst/>
              </a:rPr>
              <a:t> par </a:t>
            </a:r>
            <a:r>
              <a:rPr lang="en-US" b="1" dirty="0" err="1">
                <a:effectLst/>
              </a:rPr>
              <a:t>energoefektīvu</a:t>
            </a:r>
            <a:r>
              <a:rPr lang="en-US" b="1" dirty="0">
                <a:effectLst/>
              </a:rPr>
              <a:t> </a:t>
            </a:r>
            <a:r>
              <a:rPr lang="en-US" b="1" dirty="0" err="1">
                <a:effectLst/>
              </a:rPr>
              <a:t>Ķekavas</a:t>
            </a:r>
            <a:r>
              <a:rPr lang="en-US" b="1" dirty="0">
                <a:effectLst/>
              </a:rPr>
              <a:t> novada </a:t>
            </a:r>
            <a:r>
              <a:rPr lang="en-US" b="1" dirty="0" err="1">
                <a:effectLst/>
              </a:rPr>
              <a:t>pašvaldības</a:t>
            </a:r>
            <a:r>
              <a:rPr lang="en-US" b="1" dirty="0">
                <a:effectLst/>
              </a:rPr>
              <a:t> </a:t>
            </a:r>
            <a:r>
              <a:rPr lang="en-US" b="1" dirty="0" err="1">
                <a:effectLst/>
              </a:rPr>
              <a:t>ielu</a:t>
            </a:r>
            <a:r>
              <a:rPr lang="en-US" b="1" dirty="0">
                <a:effectLst/>
              </a:rPr>
              <a:t> un </a:t>
            </a:r>
            <a:r>
              <a:rPr lang="en-US" b="1" dirty="0" err="1">
                <a:effectLst/>
              </a:rPr>
              <a:t>sabiedrisko</a:t>
            </a:r>
            <a:r>
              <a:rPr lang="en-US" b="1" dirty="0">
                <a:effectLst/>
              </a:rPr>
              <a:t> </a:t>
            </a:r>
            <a:r>
              <a:rPr lang="en-US" b="1" dirty="0" err="1">
                <a:effectLst/>
              </a:rPr>
              <a:t>vietu</a:t>
            </a:r>
            <a:r>
              <a:rPr lang="en-US" b="1" dirty="0">
                <a:effectLst/>
              </a:rPr>
              <a:t> </a:t>
            </a:r>
            <a:r>
              <a:rPr lang="en-US" b="1" dirty="0" err="1">
                <a:effectLst/>
              </a:rPr>
              <a:t>apgaismojumu</a:t>
            </a:r>
            <a:endParaRPr lang="lv-LV" dirty="0"/>
          </a:p>
        </p:txBody>
      </p:sp>
      <p:pic>
        <p:nvPicPr>
          <p:cNvPr id="10243" name="Picture 3" descr="C:\Users\Seekice\Downloads\kekava.png"/>
          <p:cNvPicPr>
            <a:picLocks noChangeAspect="1" noChangeArrowheads="1"/>
          </p:cNvPicPr>
          <p:nvPr/>
        </p:nvPicPr>
        <p:blipFill>
          <a:blip r:embed="rId3" cstate="print"/>
          <a:srcRect/>
          <a:stretch>
            <a:fillRect/>
          </a:stretch>
        </p:blipFill>
        <p:spPr bwMode="auto">
          <a:xfrm>
            <a:off x="3563888" y="1801780"/>
            <a:ext cx="1800200" cy="2153698"/>
          </a:xfrm>
          <a:prstGeom prst="rect">
            <a:avLst/>
          </a:prstGeom>
          <a:noFill/>
          <a:ln w="9525">
            <a:noFill/>
            <a:miter lim="800000"/>
            <a:headEnd/>
            <a:tailEnd/>
          </a:ln>
        </p:spPr>
      </p:pic>
      <p:pic>
        <p:nvPicPr>
          <p:cNvPr id="10244" name="Picture 3" descr="ESF-SIF-ES-Krasains2 copy.jpg"/>
          <p:cNvPicPr>
            <a:picLocks noChangeAspect="1" noChangeArrowheads="1"/>
          </p:cNvPicPr>
          <p:nvPr/>
        </p:nvPicPr>
        <p:blipFill>
          <a:blip r:embed="rId4" cstate="print"/>
          <a:srcRect/>
          <a:stretch>
            <a:fillRect/>
          </a:stretch>
        </p:blipFill>
        <p:spPr bwMode="auto">
          <a:xfrm>
            <a:off x="395536" y="188640"/>
            <a:ext cx="8352482" cy="890489"/>
          </a:xfrm>
          <a:prstGeom prst="rect">
            <a:avLst/>
          </a:prstGeom>
          <a:noFill/>
          <a:ln w="9525">
            <a:noFill/>
            <a:miter lim="800000"/>
            <a:headEnd/>
            <a:tailEnd/>
          </a:ln>
        </p:spPr>
      </p:pic>
      <p:sp>
        <p:nvSpPr>
          <p:cNvPr id="5" name="TextBox 4"/>
          <p:cNvSpPr txBox="1"/>
          <p:nvPr/>
        </p:nvSpPr>
        <p:spPr>
          <a:xfrm>
            <a:off x="2915816" y="1124744"/>
            <a:ext cx="3045064" cy="369332"/>
          </a:xfrm>
          <a:prstGeom prst="rect">
            <a:avLst/>
          </a:prstGeom>
          <a:noFill/>
        </p:spPr>
        <p:txBody>
          <a:bodyPr wrap="none" rtlCol="0">
            <a:spAutoFit/>
          </a:bodyPr>
          <a:lstStyle/>
          <a:p>
            <a:r>
              <a:rPr lang="lv-LV" dirty="0" smtClean="0"/>
              <a:t>IEGULDĪJUMS TAVĀ NĀKOTNĒ</a:t>
            </a:r>
            <a:endParaRPr lang="lv-LV"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86800" cy="838200"/>
          </a:xfrm>
        </p:spPr>
        <p:txBody>
          <a:bodyPr/>
          <a:lstStyle/>
          <a:p>
            <a:pPr eaLnBrk="1" fontAlgn="auto" hangingPunct="1">
              <a:spcAft>
                <a:spcPts val="0"/>
              </a:spcAft>
              <a:defRPr/>
            </a:pPr>
            <a:r>
              <a:rPr lang="lv-LV" dirty="0" smtClean="0"/>
              <a:t>Alternatīva  </a:t>
            </a:r>
            <a:r>
              <a:rPr lang="lv-LV" dirty="0" smtClean="0">
                <a:solidFill>
                  <a:srgbClr val="C00000"/>
                </a:solidFill>
              </a:rPr>
              <a:t>2</a:t>
            </a:r>
            <a:endParaRPr lang="lv-LV" dirty="0">
              <a:solidFill>
                <a:srgbClr val="C00000"/>
              </a:solidFill>
            </a:endParaRPr>
          </a:p>
        </p:txBody>
      </p:sp>
      <p:pic>
        <p:nvPicPr>
          <p:cNvPr id="19459" name="Picture 2"/>
          <p:cNvPicPr>
            <a:picLocks noChangeAspect="1" noChangeArrowheads="1"/>
          </p:cNvPicPr>
          <p:nvPr/>
        </p:nvPicPr>
        <p:blipFill>
          <a:blip r:embed="rId2" cstate="print"/>
          <a:srcRect/>
          <a:stretch>
            <a:fillRect/>
          </a:stretch>
        </p:blipFill>
        <p:spPr bwMode="auto">
          <a:xfrm>
            <a:off x="687388" y="2836863"/>
            <a:ext cx="1905000" cy="1905000"/>
          </a:xfrm>
          <a:prstGeom prst="rect">
            <a:avLst/>
          </a:prstGeom>
          <a:noFill/>
          <a:ln w="9525">
            <a:noFill/>
            <a:miter lim="800000"/>
            <a:headEnd/>
            <a:tailEnd/>
          </a:ln>
        </p:spPr>
      </p:pic>
      <p:sp>
        <p:nvSpPr>
          <p:cNvPr id="5" name="Right Arrow 4"/>
          <p:cNvSpPr/>
          <p:nvPr/>
        </p:nvSpPr>
        <p:spPr>
          <a:xfrm>
            <a:off x="3059113" y="3500438"/>
            <a:ext cx="97948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pic>
        <p:nvPicPr>
          <p:cNvPr id="19461" name="Picture 4"/>
          <p:cNvPicPr>
            <a:picLocks noChangeAspect="1" noChangeArrowheads="1"/>
          </p:cNvPicPr>
          <p:nvPr/>
        </p:nvPicPr>
        <p:blipFill>
          <a:blip r:embed="rId3" cstate="print"/>
          <a:srcRect/>
          <a:stretch>
            <a:fillRect/>
          </a:stretch>
        </p:blipFill>
        <p:spPr bwMode="auto">
          <a:xfrm>
            <a:off x="4625975" y="3789363"/>
            <a:ext cx="3355975" cy="2762250"/>
          </a:xfrm>
          <a:prstGeom prst="rect">
            <a:avLst/>
          </a:prstGeom>
          <a:noFill/>
          <a:ln w="9525">
            <a:noFill/>
            <a:miter lim="800000"/>
            <a:headEnd/>
            <a:tailEnd/>
          </a:ln>
        </p:spPr>
      </p:pic>
      <p:pic>
        <p:nvPicPr>
          <p:cNvPr id="19462" name="Picture 2"/>
          <p:cNvPicPr>
            <a:picLocks noChangeAspect="1" noChangeArrowheads="1"/>
          </p:cNvPicPr>
          <p:nvPr/>
        </p:nvPicPr>
        <p:blipFill>
          <a:blip r:embed="rId4" cstate="print"/>
          <a:srcRect/>
          <a:stretch>
            <a:fillRect/>
          </a:stretch>
        </p:blipFill>
        <p:spPr bwMode="auto">
          <a:xfrm>
            <a:off x="4625975" y="1255713"/>
            <a:ext cx="3355975" cy="246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86800" cy="838200"/>
          </a:xfrm>
        </p:spPr>
        <p:txBody>
          <a:bodyPr/>
          <a:lstStyle/>
          <a:p>
            <a:pPr eaLnBrk="1" fontAlgn="auto" hangingPunct="1">
              <a:spcAft>
                <a:spcPts val="0"/>
              </a:spcAft>
              <a:defRPr/>
            </a:pPr>
            <a:r>
              <a:rPr lang="lv-LV" dirty="0" smtClean="0"/>
              <a:t>Alternatīva  </a:t>
            </a:r>
            <a:r>
              <a:rPr lang="lv-LV" dirty="0" smtClean="0">
                <a:solidFill>
                  <a:srgbClr val="C00000"/>
                </a:solidFill>
              </a:rPr>
              <a:t>3</a:t>
            </a:r>
            <a:endParaRPr lang="lv-LV" dirty="0">
              <a:solidFill>
                <a:srgbClr val="C00000"/>
              </a:solidFill>
            </a:endParaRPr>
          </a:p>
        </p:txBody>
      </p:sp>
      <p:pic>
        <p:nvPicPr>
          <p:cNvPr id="20483" name="Picture 2"/>
          <p:cNvPicPr>
            <a:picLocks noChangeAspect="1" noChangeArrowheads="1"/>
          </p:cNvPicPr>
          <p:nvPr/>
        </p:nvPicPr>
        <p:blipFill>
          <a:blip r:embed="rId2" cstate="print"/>
          <a:srcRect/>
          <a:stretch>
            <a:fillRect/>
          </a:stretch>
        </p:blipFill>
        <p:spPr bwMode="auto">
          <a:xfrm>
            <a:off x="687388" y="2836863"/>
            <a:ext cx="1905000" cy="1905000"/>
          </a:xfrm>
          <a:prstGeom prst="rect">
            <a:avLst/>
          </a:prstGeom>
          <a:noFill/>
          <a:ln w="9525">
            <a:noFill/>
            <a:miter lim="800000"/>
            <a:headEnd/>
            <a:tailEnd/>
          </a:ln>
        </p:spPr>
      </p:pic>
      <p:sp>
        <p:nvSpPr>
          <p:cNvPr id="5" name="Right Arrow 4"/>
          <p:cNvSpPr/>
          <p:nvPr/>
        </p:nvSpPr>
        <p:spPr>
          <a:xfrm>
            <a:off x="3059113" y="3500438"/>
            <a:ext cx="97948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pic>
        <p:nvPicPr>
          <p:cNvPr id="20485" name="Picture 2"/>
          <p:cNvPicPr>
            <a:picLocks noChangeAspect="1" noChangeArrowheads="1"/>
          </p:cNvPicPr>
          <p:nvPr/>
        </p:nvPicPr>
        <p:blipFill>
          <a:blip r:embed="rId3" cstate="print"/>
          <a:srcRect/>
          <a:stretch>
            <a:fillRect/>
          </a:stretch>
        </p:blipFill>
        <p:spPr bwMode="auto">
          <a:xfrm>
            <a:off x="4498975" y="2265363"/>
            <a:ext cx="4030663" cy="295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3501" y="3082751"/>
            <a:ext cx="4277005" cy="923330"/>
          </a:xfrm>
          <a:prstGeom prst="rect">
            <a:avLst/>
          </a:prstGeom>
          <a:noFill/>
        </p:spPr>
        <p:txBody>
          <a:bodyPr wrap="none">
            <a:spAutoFit/>
          </a:bodyPr>
          <a:lstStyle/>
          <a:p>
            <a:pPr algn="ctr" fontAlgn="auto">
              <a:spcBef>
                <a:spcPts val="0"/>
              </a:spcBef>
              <a:spcAft>
                <a:spcPts val="0"/>
              </a:spcAft>
              <a:defRPr/>
            </a:pPr>
            <a:r>
              <a:rPr lang="lv-LV"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Owlet</a:t>
            </a:r>
            <a:r>
              <a:rPr lang="lv-LV"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sistēma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
        <p:nvSpPr>
          <p:cNvPr id="21507" name="TextBox 6"/>
          <p:cNvSpPr txBox="1">
            <a:spLocks noChangeArrowheads="1"/>
          </p:cNvSpPr>
          <p:nvPr/>
        </p:nvSpPr>
        <p:spPr bwMode="auto">
          <a:xfrm>
            <a:off x="3155950" y="3911600"/>
            <a:ext cx="2716213" cy="922338"/>
          </a:xfrm>
          <a:prstGeom prst="rect">
            <a:avLst/>
          </a:prstGeom>
          <a:noFill/>
          <a:ln w="9525">
            <a:noFill/>
            <a:miter lim="800000"/>
            <a:headEnd/>
            <a:tailEnd/>
          </a:ln>
        </p:spPr>
        <p:txBody>
          <a:bodyPr wrap="none">
            <a:spAutoFit/>
          </a:bodyPr>
          <a:lstStyle/>
          <a:p>
            <a:pPr algn="ctr"/>
            <a:r>
              <a:rPr lang="lv-LV"/>
              <a:t>Inteliģentā vadības sistēma</a:t>
            </a:r>
          </a:p>
          <a:p>
            <a:pPr algn="ctr"/>
            <a:r>
              <a:rPr lang="lv-LV"/>
              <a:t>energoefektīvam ielu un</a:t>
            </a:r>
          </a:p>
          <a:p>
            <a:pPr algn="ctr"/>
            <a:r>
              <a:rPr lang="lv-LV"/>
              <a:t>āra apgaismojumam</a:t>
            </a:r>
          </a:p>
        </p:txBody>
      </p:sp>
      <p:pic>
        <p:nvPicPr>
          <p:cNvPr id="5" name="Picture 9" descr="C:\data\1_Buero\fotos knowsley\061212_WoolFallHeathAvenue_26.JPG"/>
          <p:cNvPicPr>
            <a:picLocks noChangeAspect="1" noChangeArrowheads="1"/>
          </p:cNvPicPr>
          <p:nvPr/>
        </p:nvPicPr>
        <p:blipFill>
          <a:blip r:embed="rId2" cstate="print"/>
          <a:srcRect/>
          <a:stretch>
            <a:fillRect/>
          </a:stretch>
        </p:blipFill>
        <p:spPr bwMode="auto">
          <a:xfrm>
            <a:off x="928662" y="1142984"/>
            <a:ext cx="1886241" cy="1577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5"/>
          <p:cNvPicPr>
            <a:picLocks noChangeAspect="1" noChangeArrowheads="1"/>
          </p:cNvPicPr>
          <p:nvPr/>
        </p:nvPicPr>
        <p:blipFill>
          <a:blip r:embed="rId3" cstate="print"/>
          <a:srcRect/>
          <a:stretch>
            <a:fillRect/>
          </a:stretch>
        </p:blipFill>
        <p:spPr bwMode="auto">
          <a:xfrm>
            <a:off x="2857488" y="1142984"/>
            <a:ext cx="1857375" cy="157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Grafik 16" descr="strasse bei nachtFotolia_1330432_XS.jpg"/>
          <p:cNvPicPr>
            <a:picLocks noChangeAspect="1"/>
          </p:cNvPicPr>
          <p:nvPr/>
        </p:nvPicPr>
        <p:blipFill>
          <a:blip r:embed="rId4" cstate="print"/>
          <a:stretch>
            <a:fillRect/>
          </a:stretch>
        </p:blipFill>
        <p:spPr bwMode="auto">
          <a:xfrm>
            <a:off x="4786314" y="1142984"/>
            <a:ext cx="1852068" cy="1585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3" descr="C:\data\Eigene Bilder\Pictures\Bild1.jpg"/>
          <p:cNvPicPr>
            <a:picLocks noChangeAspect="1" noChangeArrowheads="1"/>
          </p:cNvPicPr>
          <p:nvPr/>
        </p:nvPicPr>
        <p:blipFill>
          <a:blip r:embed="rId5" cstate="print"/>
          <a:srcRect/>
          <a:stretch>
            <a:fillRect/>
          </a:stretch>
        </p:blipFill>
        <p:spPr bwMode="auto">
          <a:xfrm>
            <a:off x="6643702" y="1142984"/>
            <a:ext cx="1680291" cy="1596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Owlet sistēmas arhitektūra.jpg"/>
          <p:cNvPicPr>
            <a:picLocks noChangeAspect="1"/>
          </p:cNvPicPr>
          <p:nvPr/>
        </p:nvPicPr>
        <p:blipFill>
          <a:blip r:embed="rId2" cstate="print"/>
          <a:srcRect/>
          <a:stretch>
            <a:fillRect/>
          </a:stretch>
        </p:blipFill>
        <p:spPr bwMode="auto">
          <a:xfrm>
            <a:off x="0" y="398463"/>
            <a:ext cx="9144000" cy="6459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Owlet sistēmas arhitektūra.jpg"/>
          <p:cNvPicPr>
            <a:picLocks noChangeAspect="1"/>
          </p:cNvPicPr>
          <p:nvPr/>
        </p:nvPicPr>
        <p:blipFill>
          <a:blip r:embed="rId2" cstate="print"/>
          <a:srcRect/>
          <a:stretch>
            <a:fillRect/>
          </a:stretch>
        </p:blipFill>
        <p:spPr bwMode="auto">
          <a:xfrm>
            <a:off x="0" y="398463"/>
            <a:ext cx="9144000" cy="6459537"/>
          </a:xfrm>
          <a:prstGeom prst="rect">
            <a:avLst/>
          </a:prstGeom>
          <a:noFill/>
          <a:ln w="9525">
            <a:noFill/>
            <a:miter lim="800000"/>
            <a:headEnd/>
            <a:tailEnd/>
          </a:ln>
        </p:spPr>
      </p:pic>
      <p:grpSp>
        <p:nvGrpSpPr>
          <p:cNvPr id="23555" name="Gruppierung 4"/>
          <p:cNvGrpSpPr>
            <a:grpSpLocks/>
          </p:cNvGrpSpPr>
          <p:nvPr/>
        </p:nvGrpSpPr>
        <p:grpSpPr bwMode="auto">
          <a:xfrm>
            <a:off x="2786063" y="214313"/>
            <a:ext cx="6357937" cy="3108325"/>
            <a:chOff x="4823082" y="516888"/>
            <a:chExt cx="4125532" cy="6698152"/>
          </a:xfrm>
        </p:grpSpPr>
        <p:pic>
          <p:nvPicPr>
            <p:cNvPr id="23556" name="Grafik 107" descr="Fotolia_3568333_S.jpg"/>
            <p:cNvPicPr>
              <a:picLocks noChangeAspect="1"/>
            </p:cNvPicPr>
            <p:nvPr/>
          </p:nvPicPr>
          <p:blipFill>
            <a:blip r:embed="rId3" cstate="print"/>
            <a:srcRect l="8713" t="10902" r="12262" b="7602"/>
            <a:stretch>
              <a:fillRect/>
            </a:stretch>
          </p:blipFill>
          <p:spPr bwMode="auto">
            <a:xfrm>
              <a:off x="4823082" y="516888"/>
              <a:ext cx="3736572" cy="6698152"/>
            </a:xfrm>
            <a:prstGeom prst="rect">
              <a:avLst/>
            </a:prstGeom>
            <a:noFill/>
            <a:ln w="9525">
              <a:noFill/>
              <a:miter lim="800000"/>
              <a:headEnd/>
              <a:tailEnd/>
            </a:ln>
          </p:spPr>
        </p:pic>
        <p:sp>
          <p:nvSpPr>
            <p:cNvPr id="7" name="Rechteck 6"/>
            <p:cNvSpPr/>
            <p:nvPr/>
          </p:nvSpPr>
          <p:spPr>
            <a:xfrm>
              <a:off x="5260872" y="893189"/>
              <a:ext cx="3687742" cy="5504252"/>
            </a:xfrm>
            <a:prstGeom prst="rect">
              <a:avLst/>
            </a:prstGeom>
          </p:spPr>
          <p:txBody>
            <a:bodyPr>
              <a:spAutoFit/>
            </a:bodyPr>
            <a:lstStyle/>
            <a:p>
              <a:pPr fontAlgn="auto">
                <a:spcBef>
                  <a:spcPts val="0"/>
                </a:spcBef>
                <a:spcAft>
                  <a:spcPts val="0"/>
                </a:spcAft>
                <a:buSzPct val="100000"/>
                <a:defRPr/>
              </a:pPr>
              <a:endParaRPr lang="de-DE" sz="2000" dirty="0">
                <a:solidFill>
                  <a:schemeClr val="tx1">
                    <a:lumMod val="75000"/>
                    <a:lumOff val="25000"/>
                  </a:schemeClr>
                </a:solidFill>
                <a:latin typeface="+mn-lt"/>
                <a:cs typeface="+mn-cs"/>
              </a:endParaRPr>
            </a:p>
            <a:p>
              <a:pPr fontAlgn="auto">
                <a:spcBef>
                  <a:spcPts val="0"/>
                </a:spcBef>
                <a:spcAft>
                  <a:spcPts val="0"/>
                </a:spcAft>
                <a:buSzPct val="100000"/>
                <a:buFont typeface="Arial"/>
                <a:buChar char="•"/>
                <a:defRPr/>
              </a:pPr>
              <a:r>
                <a:rPr lang="de-DE" sz="2000" dirty="0">
                  <a:solidFill>
                    <a:schemeClr val="tx1">
                      <a:lumMod val="75000"/>
                      <a:lumOff val="25000"/>
                    </a:schemeClr>
                  </a:solidFill>
                  <a:latin typeface="+mn-lt"/>
                  <a:cs typeface="+mn-cs"/>
                </a:rPr>
                <a:t>100m </a:t>
              </a:r>
              <a:r>
                <a:rPr lang="lv-LV" sz="2000" dirty="0">
                  <a:solidFill>
                    <a:schemeClr val="tx1">
                      <a:lumMod val="75000"/>
                      <a:lumOff val="25000"/>
                    </a:schemeClr>
                  </a:solidFill>
                  <a:latin typeface="+mn-lt"/>
                  <a:cs typeface="+mn-cs"/>
                </a:rPr>
                <a:t>attālums no balsta līdz balstam</a:t>
              </a:r>
              <a:r>
                <a:rPr lang="de-DE" sz="2000" dirty="0">
                  <a:solidFill>
                    <a:schemeClr val="tx1">
                      <a:lumMod val="75000"/>
                      <a:lumOff val="25000"/>
                    </a:schemeClr>
                  </a:solidFill>
                  <a:latin typeface="+mn-lt"/>
                  <a:cs typeface="+mn-cs"/>
                </a:rPr>
                <a:t> (2mW)</a:t>
              </a:r>
            </a:p>
            <a:p>
              <a:pPr fontAlgn="auto">
                <a:spcBef>
                  <a:spcPts val="0"/>
                </a:spcBef>
                <a:spcAft>
                  <a:spcPts val="0"/>
                </a:spcAft>
                <a:buSzPct val="100000"/>
                <a:buFont typeface="Arial"/>
                <a:buChar char="•"/>
                <a:defRPr/>
              </a:pPr>
              <a:endParaRPr lang="de-DE" sz="2000" dirty="0">
                <a:solidFill>
                  <a:schemeClr val="tx1">
                    <a:lumMod val="75000"/>
                    <a:lumOff val="25000"/>
                  </a:schemeClr>
                </a:solidFill>
                <a:latin typeface="+mn-lt"/>
                <a:cs typeface="+mn-cs"/>
              </a:endParaRPr>
            </a:p>
            <a:p>
              <a:pPr fontAlgn="auto">
                <a:spcBef>
                  <a:spcPts val="0"/>
                </a:spcBef>
                <a:spcAft>
                  <a:spcPts val="0"/>
                </a:spcAft>
                <a:buSzPct val="100000"/>
                <a:buFont typeface="Arial"/>
                <a:buChar char="•"/>
                <a:defRPr/>
              </a:pPr>
              <a:r>
                <a:rPr lang="de-DE" sz="2000" dirty="0">
                  <a:solidFill>
                    <a:schemeClr val="tx1">
                      <a:lumMod val="75000"/>
                      <a:lumOff val="25000"/>
                    </a:schemeClr>
                  </a:solidFill>
                  <a:latin typeface="+mn-lt"/>
                  <a:cs typeface="+mn-cs"/>
                </a:rPr>
                <a:t> </a:t>
              </a:r>
              <a:r>
                <a:rPr lang="lv-LV" sz="2000" dirty="0">
                  <a:solidFill>
                    <a:schemeClr val="tx1">
                      <a:lumMod val="75000"/>
                      <a:lumOff val="25000"/>
                    </a:schemeClr>
                  </a:solidFill>
                  <a:latin typeface="+mn-lt"/>
                  <a:cs typeface="+mn-cs"/>
                </a:rPr>
                <a:t>Antenas opcijas</a:t>
              </a:r>
              <a:r>
                <a:rPr lang="de-DE" sz="2000" dirty="0">
                  <a:solidFill>
                    <a:schemeClr val="tx1">
                      <a:lumMod val="75000"/>
                      <a:lumOff val="25000"/>
                    </a:schemeClr>
                  </a:solidFill>
                  <a:latin typeface="+mn-lt"/>
                  <a:cs typeface="+mn-cs"/>
                </a:rPr>
                <a:t>:  2mW, 10mW and 50mW</a:t>
              </a:r>
              <a:br>
                <a:rPr lang="de-DE" sz="2000" dirty="0">
                  <a:solidFill>
                    <a:schemeClr val="tx1">
                      <a:lumMod val="75000"/>
                      <a:lumOff val="25000"/>
                    </a:schemeClr>
                  </a:solidFill>
                  <a:latin typeface="+mn-lt"/>
                  <a:cs typeface="+mn-cs"/>
                </a:rPr>
              </a:br>
              <a:endParaRPr lang="de-DE" sz="2000" dirty="0">
                <a:solidFill>
                  <a:schemeClr val="tx1">
                    <a:lumMod val="75000"/>
                    <a:lumOff val="25000"/>
                  </a:schemeClr>
                </a:solidFill>
                <a:latin typeface="+mn-lt"/>
                <a:cs typeface="+mn-cs"/>
              </a:endParaRPr>
            </a:p>
            <a:p>
              <a:pPr fontAlgn="auto">
                <a:spcBef>
                  <a:spcPts val="0"/>
                </a:spcBef>
                <a:spcAft>
                  <a:spcPts val="0"/>
                </a:spcAft>
                <a:buSzPct val="100000"/>
                <a:buFont typeface="Arial"/>
                <a:buChar char="•"/>
                <a:defRPr/>
              </a:pPr>
              <a:r>
                <a:rPr lang="de-DE" sz="2000" dirty="0">
                  <a:solidFill>
                    <a:schemeClr val="tx1">
                      <a:lumMod val="75000"/>
                      <a:lumOff val="25000"/>
                    </a:schemeClr>
                  </a:solidFill>
                  <a:latin typeface="+mn-lt"/>
                  <a:cs typeface="+mn-cs"/>
                </a:rPr>
                <a:t> </a:t>
              </a:r>
              <a:r>
                <a:rPr lang="lv-LV" sz="2000" dirty="0">
                  <a:solidFill>
                    <a:schemeClr val="tx1">
                      <a:lumMod val="75000"/>
                      <a:lumOff val="25000"/>
                    </a:schemeClr>
                  </a:solidFill>
                  <a:latin typeface="+mn-lt"/>
                  <a:cs typeface="+mn-cs"/>
                </a:rPr>
                <a:t>Līdz pat 150 gaismekļu kontrolieriem uz vienu</a:t>
              </a:r>
            </a:p>
            <a:p>
              <a:pPr fontAlgn="auto">
                <a:spcBef>
                  <a:spcPts val="0"/>
                </a:spcBef>
                <a:spcAft>
                  <a:spcPts val="0"/>
                </a:spcAft>
                <a:buSzPct val="100000"/>
                <a:defRPr/>
              </a:pPr>
              <a:r>
                <a:rPr lang="lv-LV" sz="2000" dirty="0">
                  <a:solidFill>
                    <a:schemeClr val="tx1">
                      <a:lumMod val="75000"/>
                      <a:lumOff val="25000"/>
                    </a:schemeClr>
                  </a:solidFill>
                  <a:latin typeface="+mn-lt"/>
                  <a:cs typeface="+mn-cs"/>
                </a:rPr>
                <a:t>segmentu kontrolleri</a:t>
              </a:r>
              <a:r>
                <a:rPr lang="de-DE" sz="2000" dirty="0">
                  <a:solidFill>
                    <a:schemeClr val="tx1">
                      <a:lumMod val="75000"/>
                      <a:lumOff val="25000"/>
                    </a:schemeClr>
                  </a:solidFill>
                  <a:latin typeface="+mn-lt"/>
                  <a:cs typeface="+mn-cs"/>
                </a:rPr>
                <a:t/>
              </a:r>
              <a:br>
                <a:rPr lang="de-DE" sz="2000" dirty="0">
                  <a:solidFill>
                    <a:schemeClr val="tx1">
                      <a:lumMod val="75000"/>
                      <a:lumOff val="25000"/>
                    </a:schemeClr>
                  </a:solidFill>
                  <a:latin typeface="+mn-lt"/>
                  <a:cs typeface="+mn-cs"/>
                </a:rPr>
              </a:br>
              <a:endParaRPr lang="de-DE" sz="2000" dirty="0">
                <a:solidFill>
                  <a:schemeClr val="tx1">
                    <a:lumMod val="75000"/>
                    <a:lumOff val="25000"/>
                  </a:schemeClr>
                </a:solidFill>
                <a:latin typeface="+mn-lt"/>
                <a:cs typeface="+mn-cs"/>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el 1"/>
          <p:cNvSpPr txBox="1">
            <a:spLocks/>
          </p:cNvSpPr>
          <p:nvPr/>
        </p:nvSpPr>
        <p:spPr>
          <a:xfrm>
            <a:off x="4572000" y="152400"/>
            <a:ext cx="4114800" cy="647700"/>
          </a:xfrm>
          <a:prstGeom prst="rect">
            <a:avLst/>
          </a:prstGeom>
        </p:spPr>
        <p:txBody>
          <a:bodyPr/>
          <a:lstStyle/>
          <a:p>
            <a:pPr algn="ctr" fontAlgn="auto">
              <a:spcBef>
                <a:spcPts val="0"/>
              </a:spcBef>
              <a:spcAft>
                <a:spcPts val="0"/>
              </a:spcAft>
              <a:defRPr/>
            </a:pPr>
            <a:r>
              <a:rPr lang="de-DE" sz="3600" dirty="0">
                <a:latin typeface="+mj-lt"/>
                <a:ea typeface="+mj-ea"/>
                <a:cs typeface="+mj-cs"/>
              </a:rPr>
              <a:t>Topolo</a:t>
            </a:r>
            <a:r>
              <a:rPr lang="lv-LV" sz="3600" dirty="0" err="1">
                <a:latin typeface="+mj-lt"/>
                <a:ea typeface="+mj-ea"/>
                <a:cs typeface="+mj-cs"/>
              </a:rPr>
              <a:t>ģija</a:t>
            </a:r>
            <a:endParaRPr lang="de-DE" sz="3600" dirty="0">
              <a:latin typeface="+mj-lt"/>
              <a:ea typeface="+mj-ea"/>
              <a:cs typeface="+mj-cs"/>
            </a:endParaRPr>
          </a:p>
          <a:p>
            <a:pPr algn="ctr" fontAlgn="auto">
              <a:spcBef>
                <a:spcPts val="0"/>
              </a:spcBef>
              <a:spcAft>
                <a:spcPts val="0"/>
              </a:spcAft>
              <a:defRPr/>
            </a:pPr>
            <a:endParaRPr lang="de-DE" sz="3600" dirty="0">
              <a:latin typeface="+mj-lt"/>
              <a:ea typeface="+mj-ea"/>
              <a:cs typeface="+mj-cs"/>
            </a:endParaRPr>
          </a:p>
        </p:txBody>
      </p:sp>
      <p:sp>
        <p:nvSpPr>
          <p:cNvPr id="124" name="Rechteck 123"/>
          <p:cNvSpPr/>
          <p:nvPr/>
        </p:nvSpPr>
        <p:spPr>
          <a:xfrm>
            <a:off x="0" y="785813"/>
            <a:ext cx="9144000" cy="6072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38" name="Picture 8"/>
          <p:cNvPicPr>
            <a:picLocks noChangeAspect="1" noChangeArrowheads="1"/>
          </p:cNvPicPr>
          <p:nvPr/>
        </p:nvPicPr>
        <p:blipFill>
          <a:blip r:embed="rId3" cstate="print">
            <a:duotone>
              <a:schemeClr val="bg2">
                <a:shade val="45000"/>
                <a:satMod val="135000"/>
              </a:schemeClr>
              <a:prstClr val="white"/>
            </a:duotone>
            <a:lum contrast="10000"/>
          </a:blip>
          <a:srcRect/>
          <a:stretch>
            <a:fillRect/>
          </a:stretch>
        </p:blipFill>
        <p:spPr bwMode="auto">
          <a:xfrm>
            <a:off x="2086047" y="2586222"/>
            <a:ext cx="5611101" cy="1401311"/>
          </a:xfrm>
          <a:prstGeom prst="rect">
            <a:avLst/>
          </a:prstGeom>
          <a:noFill/>
          <a:ln w="9525">
            <a:noFill/>
            <a:miter lim="800000"/>
            <a:headEnd/>
            <a:tailEnd/>
          </a:ln>
          <a:effectLst/>
        </p:spPr>
      </p:pic>
      <p:grpSp>
        <p:nvGrpSpPr>
          <p:cNvPr id="24581" name="Gruppieren 165"/>
          <p:cNvGrpSpPr>
            <a:grpSpLocks/>
          </p:cNvGrpSpPr>
          <p:nvPr/>
        </p:nvGrpSpPr>
        <p:grpSpPr bwMode="auto">
          <a:xfrm>
            <a:off x="3238500" y="4173538"/>
            <a:ext cx="2520950" cy="2335212"/>
            <a:chOff x="2500298" y="3860169"/>
            <a:chExt cx="2500330" cy="2569227"/>
          </a:xfrm>
        </p:grpSpPr>
        <p:pic>
          <p:nvPicPr>
            <p:cNvPr id="24691" name="Picture 24" descr="Bensb1fach u TOPL 1to100 Kopie"/>
            <p:cNvPicPr>
              <a:picLocks noChangeAspect="1" noChangeArrowheads="1"/>
            </p:cNvPicPr>
            <p:nvPr/>
          </p:nvPicPr>
          <p:blipFill>
            <a:blip r:embed="rId4" cstate="print"/>
            <a:srcRect/>
            <a:stretch>
              <a:fillRect/>
            </a:stretch>
          </p:blipFill>
          <p:spPr bwMode="auto">
            <a:xfrm flipH="1">
              <a:off x="3929058" y="4286256"/>
              <a:ext cx="428628" cy="1535107"/>
            </a:xfrm>
            <a:prstGeom prst="rect">
              <a:avLst/>
            </a:prstGeom>
            <a:noFill/>
            <a:ln w="9525">
              <a:noFill/>
              <a:miter lim="800000"/>
              <a:headEnd/>
              <a:tailEnd/>
            </a:ln>
          </p:spPr>
        </p:pic>
        <p:pic>
          <p:nvPicPr>
            <p:cNvPr id="24692" name="Picture 24" descr="Bensb1fach u TOPL 1to100 Kopie"/>
            <p:cNvPicPr>
              <a:picLocks noChangeAspect="1" noChangeArrowheads="1"/>
            </p:cNvPicPr>
            <p:nvPr/>
          </p:nvPicPr>
          <p:blipFill>
            <a:blip r:embed="rId4" cstate="print"/>
            <a:srcRect/>
            <a:stretch>
              <a:fillRect/>
            </a:stretch>
          </p:blipFill>
          <p:spPr bwMode="auto">
            <a:xfrm flipH="1">
              <a:off x="3500430" y="3894157"/>
              <a:ext cx="428628" cy="1535107"/>
            </a:xfrm>
            <a:prstGeom prst="rect">
              <a:avLst/>
            </a:prstGeom>
            <a:noFill/>
            <a:ln w="9525">
              <a:noFill/>
              <a:miter lim="800000"/>
              <a:headEnd/>
              <a:tailEnd/>
            </a:ln>
          </p:spPr>
        </p:pic>
        <p:pic>
          <p:nvPicPr>
            <p:cNvPr id="24693" name="Picture 24" descr="Bensb1fach u TOPL 1to100 Kopie"/>
            <p:cNvPicPr>
              <a:picLocks noChangeAspect="1" noChangeArrowheads="1"/>
            </p:cNvPicPr>
            <p:nvPr/>
          </p:nvPicPr>
          <p:blipFill>
            <a:blip r:embed="rId5" cstate="print"/>
            <a:srcRect/>
            <a:stretch>
              <a:fillRect/>
            </a:stretch>
          </p:blipFill>
          <p:spPr bwMode="auto">
            <a:xfrm>
              <a:off x="2728259" y="4214818"/>
              <a:ext cx="414981" cy="1535107"/>
            </a:xfrm>
            <a:prstGeom prst="rect">
              <a:avLst/>
            </a:prstGeom>
            <a:noFill/>
            <a:ln w="9525">
              <a:noFill/>
              <a:miter lim="800000"/>
              <a:headEnd/>
              <a:tailEnd/>
            </a:ln>
          </p:spPr>
        </p:pic>
        <p:pic>
          <p:nvPicPr>
            <p:cNvPr id="24694" name="Picture 24" descr="Bensb1fach u TOPL 1to100 Kopie"/>
            <p:cNvPicPr>
              <a:picLocks noChangeAspect="1" noChangeArrowheads="1"/>
            </p:cNvPicPr>
            <p:nvPr/>
          </p:nvPicPr>
          <p:blipFill>
            <a:blip r:embed="rId4" cstate="print"/>
            <a:srcRect/>
            <a:stretch>
              <a:fillRect/>
            </a:stretch>
          </p:blipFill>
          <p:spPr bwMode="auto">
            <a:xfrm flipH="1">
              <a:off x="4357686" y="4714884"/>
              <a:ext cx="428628" cy="1535107"/>
            </a:xfrm>
            <a:prstGeom prst="rect">
              <a:avLst/>
            </a:prstGeom>
            <a:noFill/>
            <a:ln w="9525">
              <a:noFill/>
              <a:miter lim="800000"/>
              <a:headEnd/>
              <a:tailEnd/>
            </a:ln>
          </p:spPr>
        </p:pic>
        <p:pic>
          <p:nvPicPr>
            <p:cNvPr id="24695" name="Picture 24" descr="Bensb1fach u TOPL 1to100 Kopie"/>
            <p:cNvPicPr>
              <a:picLocks noChangeAspect="1" noChangeArrowheads="1"/>
            </p:cNvPicPr>
            <p:nvPr/>
          </p:nvPicPr>
          <p:blipFill>
            <a:blip r:embed="rId5" cstate="print"/>
            <a:srcRect/>
            <a:stretch>
              <a:fillRect/>
            </a:stretch>
          </p:blipFill>
          <p:spPr bwMode="auto">
            <a:xfrm>
              <a:off x="3143240" y="4537099"/>
              <a:ext cx="414981" cy="1535107"/>
            </a:xfrm>
            <a:prstGeom prst="rect">
              <a:avLst/>
            </a:prstGeom>
            <a:noFill/>
            <a:ln w="9525">
              <a:noFill/>
              <a:miter lim="800000"/>
              <a:headEnd/>
              <a:tailEnd/>
            </a:ln>
          </p:spPr>
        </p:pic>
        <p:pic>
          <p:nvPicPr>
            <p:cNvPr id="24696" name="Picture 24" descr="Bensb1fach u TOPL 1to100 Kopie"/>
            <p:cNvPicPr>
              <a:picLocks noChangeAspect="1" noChangeArrowheads="1"/>
            </p:cNvPicPr>
            <p:nvPr/>
          </p:nvPicPr>
          <p:blipFill>
            <a:blip r:embed="rId5" cstate="print"/>
            <a:srcRect/>
            <a:stretch>
              <a:fillRect/>
            </a:stretch>
          </p:blipFill>
          <p:spPr bwMode="auto">
            <a:xfrm>
              <a:off x="3571868" y="4894289"/>
              <a:ext cx="414981" cy="1535107"/>
            </a:xfrm>
            <a:prstGeom prst="rect">
              <a:avLst/>
            </a:prstGeom>
            <a:noFill/>
            <a:ln w="9525">
              <a:noFill/>
              <a:miter lim="800000"/>
              <a:headEnd/>
              <a:tailEnd/>
            </a:ln>
          </p:spPr>
        </p:pic>
        <p:pic>
          <p:nvPicPr>
            <p:cNvPr id="24697" name="Picture 2"/>
            <p:cNvPicPr>
              <a:picLocks noChangeAspect="1" noChangeArrowheads="1"/>
            </p:cNvPicPr>
            <p:nvPr/>
          </p:nvPicPr>
          <p:blipFill>
            <a:blip r:embed="rId6" cstate="print"/>
            <a:srcRect/>
            <a:stretch>
              <a:fillRect/>
            </a:stretch>
          </p:blipFill>
          <p:spPr bwMode="auto">
            <a:xfrm>
              <a:off x="3357554" y="4857760"/>
              <a:ext cx="214314" cy="283211"/>
            </a:xfrm>
            <a:prstGeom prst="rect">
              <a:avLst/>
            </a:prstGeom>
            <a:noFill/>
            <a:ln w="9525">
              <a:noFill/>
              <a:miter lim="800000"/>
              <a:headEnd/>
              <a:tailEnd/>
            </a:ln>
          </p:spPr>
        </p:pic>
        <p:pic>
          <p:nvPicPr>
            <p:cNvPr id="24698" name="Picture 2"/>
            <p:cNvPicPr>
              <a:picLocks noChangeAspect="1" noChangeArrowheads="1"/>
            </p:cNvPicPr>
            <p:nvPr/>
          </p:nvPicPr>
          <p:blipFill>
            <a:blip r:embed="rId6" cstate="print"/>
            <a:srcRect/>
            <a:stretch>
              <a:fillRect/>
            </a:stretch>
          </p:blipFill>
          <p:spPr bwMode="auto">
            <a:xfrm>
              <a:off x="2928926" y="4503111"/>
              <a:ext cx="214314" cy="283211"/>
            </a:xfrm>
            <a:prstGeom prst="rect">
              <a:avLst/>
            </a:prstGeom>
            <a:noFill/>
            <a:ln w="9525">
              <a:noFill/>
              <a:miter lim="800000"/>
              <a:headEnd/>
              <a:tailEnd/>
            </a:ln>
          </p:spPr>
        </p:pic>
        <p:pic>
          <p:nvPicPr>
            <p:cNvPr id="24699" name="Picture 2"/>
            <p:cNvPicPr>
              <a:picLocks noChangeAspect="1" noChangeArrowheads="1"/>
            </p:cNvPicPr>
            <p:nvPr/>
          </p:nvPicPr>
          <p:blipFill>
            <a:blip r:embed="rId6" cstate="print"/>
            <a:srcRect/>
            <a:stretch>
              <a:fillRect/>
            </a:stretch>
          </p:blipFill>
          <p:spPr bwMode="auto">
            <a:xfrm>
              <a:off x="2500298" y="4145921"/>
              <a:ext cx="214314" cy="283211"/>
            </a:xfrm>
            <a:prstGeom prst="rect">
              <a:avLst/>
            </a:prstGeom>
            <a:noFill/>
            <a:ln w="9525">
              <a:noFill/>
              <a:miter lim="800000"/>
              <a:headEnd/>
              <a:tailEnd/>
            </a:ln>
          </p:spPr>
        </p:pic>
        <p:pic>
          <p:nvPicPr>
            <p:cNvPr id="24700" name="Picture 2"/>
            <p:cNvPicPr>
              <a:picLocks noChangeAspect="1" noChangeArrowheads="1"/>
            </p:cNvPicPr>
            <p:nvPr/>
          </p:nvPicPr>
          <p:blipFill>
            <a:blip r:embed="rId6" cstate="print"/>
            <a:srcRect/>
            <a:stretch>
              <a:fillRect/>
            </a:stretch>
          </p:blipFill>
          <p:spPr bwMode="auto">
            <a:xfrm>
              <a:off x="4786314" y="4645987"/>
              <a:ext cx="214314" cy="283211"/>
            </a:xfrm>
            <a:prstGeom prst="rect">
              <a:avLst/>
            </a:prstGeom>
            <a:noFill/>
            <a:ln w="9525">
              <a:noFill/>
              <a:miter lim="800000"/>
              <a:headEnd/>
              <a:tailEnd/>
            </a:ln>
          </p:spPr>
        </p:pic>
        <p:pic>
          <p:nvPicPr>
            <p:cNvPr id="24701" name="Picture 2"/>
            <p:cNvPicPr>
              <a:picLocks noChangeAspect="1" noChangeArrowheads="1"/>
            </p:cNvPicPr>
            <p:nvPr/>
          </p:nvPicPr>
          <p:blipFill>
            <a:blip r:embed="rId6" cstate="print"/>
            <a:srcRect/>
            <a:stretch>
              <a:fillRect/>
            </a:stretch>
          </p:blipFill>
          <p:spPr bwMode="auto">
            <a:xfrm>
              <a:off x="3929058" y="3860169"/>
              <a:ext cx="214314" cy="283211"/>
            </a:xfrm>
            <a:prstGeom prst="rect">
              <a:avLst/>
            </a:prstGeom>
            <a:noFill/>
            <a:ln w="9525">
              <a:noFill/>
              <a:miter lim="800000"/>
              <a:headEnd/>
              <a:tailEnd/>
            </a:ln>
          </p:spPr>
        </p:pic>
        <p:pic>
          <p:nvPicPr>
            <p:cNvPr id="24702" name="Picture 2"/>
            <p:cNvPicPr>
              <a:picLocks noChangeAspect="1" noChangeArrowheads="1"/>
            </p:cNvPicPr>
            <p:nvPr/>
          </p:nvPicPr>
          <p:blipFill>
            <a:blip r:embed="rId6" cstate="print"/>
            <a:srcRect/>
            <a:stretch>
              <a:fillRect/>
            </a:stretch>
          </p:blipFill>
          <p:spPr bwMode="auto">
            <a:xfrm>
              <a:off x="4357686" y="4214818"/>
              <a:ext cx="214314" cy="283211"/>
            </a:xfrm>
            <a:prstGeom prst="rect">
              <a:avLst/>
            </a:prstGeom>
            <a:noFill/>
            <a:ln w="9525">
              <a:noFill/>
              <a:miter lim="800000"/>
              <a:headEnd/>
              <a:tailEnd/>
            </a:ln>
          </p:spPr>
        </p:pic>
      </p:grpSp>
      <p:cxnSp>
        <p:nvCxnSpPr>
          <p:cNvPr id="235" name="Gerade Verbindung 234"/>
          <p:cNvCxnSpPr/>
          <p:nvPr/>
        </p:nvCxnSpPr>
        <p:spPr bwMode="auto">
          <a:xfrm rot="16200000" flipV="1">
            <a:off x="4237037" y="5311776"/>
            <a:ext cx="847725" cy="90170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36" name="Gerade Verbindung 235"/>
          <p:cNvCxnSpPr/>
          <p:nvPr/>
        </p:nvCxnSpPr>
        <p:spPr bwMode="auto">
          <a:xfrm rot="16200000" flipV="1">
            <a:off x="4575970" y="5399881"/>
            <a:ext cx="1433512" cy="142875"/>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37" name="Gerade Verbindung 236"/>
          <p:cNvCxnSpPr/>
          <p:nvPr/>
        </p:nvCxnSpPr>
        <p:spPr bwMode="auto">
          <a:xfrm rot="5400000" flipH="1" flipV="1">
            <a:off x="5081588" y="5680075"/>
            <a:ext cx="1106487" cy="36513"/>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38" name="Gerade Verbindung 237"/>
          <p:cNvCxnSpPr/>
          <p:nvPr/>
        </p:nvCxnSpPr>
        <p:spPr bwMode="auto">
          <a:xfrm rot="5400000" flipH="1" flipV="1">
            <a:off x="4174331" y="4466432"/>
            <a:ext cx="649287" cy="57785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39" name="Gerade Verbindung 238"/>
          <p:cNvCxnSpPr/>
          <p:nvPr/>
        </p:nvCxnSpPr>
        <p:spPr bwMode="auto">
          <a:xfrm rot="10800000">
            <a:off x="5221288" y="4754563"/>
            <a:ext cx="322262" cy="261937"/>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0" name="Gerade Verbindung 239"/>
          <p:cNvCxnSpPr/>
          <p:nvPr/>
        </p:nvCxnSpPr>
        <p:spPr bwMode="auto">
          <a:xfrm flipV="1">
            <a:off x="3887788" y="4302125"/>
            <a:ext cx="792162" cy="58420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1" name="Gerade Verbindung 240"/>
          <p:cNvCxnSpPr/>
          <p:nvPr/>
        </p:nvCxnSpPr>
        <p:spPr bwMode="auto">
          <a:xfrm flipV="1">
            <a:off x="4246563" y="4754563"/>
            <a:ext cx="974725" cy="458787"/>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2" name="Gerade Verbindung 241"/>
          <p:cNvCxnSpPr/>
          <p:nvPr/>
        </p:nvCxnSpPr>
        <p:spPr bwMode="auto">
          <a:xfrm rot="10800000">
            <a:off x="3346450" y="4627563"/>
            <a:ext cx="323850" cy="19685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3" name="Gerade Verbindung 242"/>
          <p:cNvCxnSpPr/>
          <p:nvPr/>
        </p:nvCxnSpPr>
        <p:spPr bwMode="auto">
          <a:xfrm flipV="1">
            <a:off x="3454400" y="4302125"/>
            <a:ext cx="1225550" cy="26035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4" name="Gerade Verbindung 243"/>
          <p:cNvCxnSpPr/>
          <p:nvPr/>
        </p:nvCxnSpPr>
        <p:spPr bwMode="auto">
          <a:xfrm rot="10800000" flipV="1">
            <a:off x="3887788" y="4624388"/>
            <a:ext cx="1223962" cy="261937"/>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5" name="Gerade Verbindung 244"/>
          <p:cNvCxnSpPr/>
          <p:nvPr/>
        </p:nvCxnSpPr>
        <p:spPr bwMode="auto">
          <a:xfrm rot="10800000">
            <a:off x="3454400" y="4562475"/>
            <a:ext cx="1657350" cy="61913"/>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6" name="Gerade Verbindung 245"/>
          <p:cNvCxnSpPr/>
          <p:nvPr/>
        </p:nvCxnSpPr>
        <p:spPr bwMode="auto">
          <a:xfrm rot="10800000">
            <a:off x="3849688" y="4951413"/>
            <a:ext cx="325437" cy="19685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7" name="Gerade Verbindung 246"/>
          <p:cNvCxnSpPr/>
          <p:nvPr/>
        </p:nvCxnSpPr>
        <p:spPr bwMode="auto">
          <a:xfrm rot="10800000">
            <a:off x="4822825" y="4368800"/>
            <a:ext cx="325438" cy="195263"/>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24595" name="Gruppieren 31"/>
          <p:cNvGrpSpPr>
            <a:grpSpLocks/>
          </p:cNvGrpSpPr>
          <p:nvPr/>
        </p:nvGrpSpPr>
        <p:grpSpPr bwMode="auto">
          <a:xfrm>
            <a:off x="6192838" y="3922713"/>
            <a:ext cx="2520950" cy="2335212"/>
            <a:chOff x="2500298" y="3860169"/>
            <a:chExt cx="2500330" cy="2569227"/>
          </a:xfrm>
        </p:grpSpPr>
        <p:pic>
          <p:nvPicPr>
            <p:cNvPr id="24679" name="Picture 24" descr="Bensb1fach u TOPL 1to100 Kopie"/>
            <p:cNvPicPr>
              <a:picLocks noChangeAspect="1" noChangeArrowheads="1"/>
            </p:cNvPicPr>
            <p:nvPr/>
          </p:nvPicPr>
          <p:blipFill>
            <a:blip r:embed="rId4" cstate="print"/>
            <a:srcRect/>
            <a:stretch>
              <a:fillRect/>
            </a:stretch>
          </p:blipFill>
          <p:spPr bwMode="auto">
            <a:xfrm flipH="1">
              <a:off x="3929058" y="4286256"/>
              <a:ext cx="428628" cy="1535107"/>
            </a:xfrm>
            <a:prstGeom prst="rect">
              <a:avLst/>
            </a:prstGeom>
            <a:noFill/>
            <a:ln w="9525">
              <a:noFill/>
              <a:miter lim="800000"/>
              <a:headEnd/>
              <a:tailEnd/>
            </a:ln>
          </p:spPr>
        </p:pic>
        <p:pic>
          <p:nvPicPr>
            <p:cNvPr id="24680" name="Picture 24" descr="Bensb1fach u TOPL 1to100 Kopie"/>
            <p:cNvPicPr>
              <a:picLocks noChangeAspect="1" noChangeArrowheads="1"/>
            </p:cNvPicPr>
            <p:nvPr/>
          </p:nvPicPr>
          <p:blipFill>
            <a:blip r:embed="rId4" cstate="print"/>
            <a:srcRect/>
            <a:stretch>
              <a:fillRect/>
            </a:stretch>
          </p:blipFill>
          <p:spPr bwMode="auto">
            <a:xfrm flipH="1">
              <a:off x="3500430" y="3894157"/>
              <a:ext cx="428628" cy="1535107"/>
            </a:xfrm>
            <a:prstGeom prst="rect">
              <a:avLst/>
            </a:prstGeom>
            <a:noFill/>
            <a:ln w="9525">
              <a:noFill/>
              <a:miter lim="800000"/>
              <a:headEnd/>
              <a:tailEnd/>
            </a:ln>
          </p:spPr>
        </p:pic>
        <p:pic>
          <p:nvPicPr>
            <p:cNvPr id="24681" name="Picture 24" descr="Bensb1fach u TOPL 1to100 Kopie"/>
            <p:cNvPicPr>
              <a:picLocks noChangeAspect="1" noChangeArrowheads="1"/>
            </p:cNvPicPr>
            <p:nvPr/>
          </p:nvPicPr>
          <p:blipFill>
            <a:blip r:embed="rId5" cstate="print"/>
            <a:srcRect/>
            <a:stretch>
              <a:fillRect/>
            </a:stretch>
          </p:blipFill>
          <p:spPr bwMode="auto">
            <a:xfrm>
              <a:off x="2728259" y="4214818"/>
              <a:ext cx="414981" cy="1535107"/>
            </a:xfrm>
            <a:prstGeom prst="rect">
              <a:avLst/>
            </a:prstGeom>
            <a:noFill/>
            <a:ln w="9525">
              <a:noFill/>
              <a:miter lim="800000"/>
              <a:headEnd/>
              <a:tailEnd/>
            </a:ln>
          </p:spPr>
        </p:pic>
        <p:pic>
          <p:nvPicPr>
            <p:cNvPr id="24682" name="Picture 24" descr="Bensb1fach u TOPL 1to100 Kopie"/>
            <p:cNvPicPr>
              <a:picLocks noChangeAspect="1" noChangeArrowheads="1"/>
            </p:cNvPicPr>
            <p:nvPr/>
          </p:nvPicPr>
          <p:blipFill>
            <a:blip r:embed="rId4" cstate="print"/>
            <a:srcRect/>
            <a:stretch>
              <a:fillRect/>
            </a:stretch>
          </p:blipFill>
          <p:spPr bwMode="auto">
            <a:xfrm flipH="1">
              <a:off x="4357686" y="4714884"/>
              <a:ext cx="428628" cy="1535107"/>
            </a:xfrm>
            <a:prstGeom prst="rect">
              <a:avLst/>
            </a:prstGeom>
            <a:noFill/>
            <a:ln w="9525">
              <a:noFill/>
              <a:miter lim="800000"/>
              <a:headEnd/>
              <a:tailEnd/>
            </a:ln>
          </p:spPr>
        </p:pic>
        <p:pic>
          <p:nvPicPr>
            <p:cNvPr id="24683" name="Picture 24" descr="Bensb1fach u TOPL 1to100 Kopie"/>
            <p:cNvPicPr>
              <a:picLocks noChangeAspect="1" noChangeArrowheads="1"/>
            </p:cNvPicPr>
            <p:nvPr/>
          </p:nvPicPr>
          <p:blipFill>
            <a:blip r:embed="rId5" cstate="print"/>
            <a:srcRect/>
            <a:stretch>
              <a:fillRect/>
            </a:stretch>
          </p:blipFill>
          <p:spPr bwMode="auto">
            <a:xfrm>
              <a:off x="3143240" y="4537099"/>
              <a:ext cx="414981" cy="1535107"/>
            </a:xfrm>
            <a:prstGeom prst="rect">
              <a:avLst/>
            </a:prstGeom>
            <a:noFill/>
            <a:ln w="9525">
              <a:noFill/>
              <a:miter lim="800000"/>
              <a:headEnd/>
              <a:tailEnd/>
            </a:ln>
          </p:spPr>
        </p:pic>
        <p:pic>
          <p:nvPicPr>
            <p:cNvPr id="24684" name="Picture 24" descr="Bensb1fach u TOPL 1to100 Kopie"/>
            <p:cNvPicPr>
              <a:picLocks noChangeAspect="1" noChangeArrowheads="1"/>
            </p:cNvPicPr>
            <p:nvPr/>
          </p:nvPicPr>
          <p:blipFill>
            <a:blip r:embed="rId5" cstate="print"/>
            <a:srcRect/>
            <a:stretch>
              <a:fillRect/>
            </a:stretch>
          </p:blipFill>
          <p:spPr bwMode="auto">
            <a:xfrm>
              <a:off x="3571868" y="4894289"/>
              <a:ext cx="414981" cy="1535107"/>
            </a:xfrm>
            <a:prstGeom prst="rect">
              <a:avLst/>
            </a:prstGeom>
            <a:noFill/>
            <a:ln w="9525">
              <a:noFill/>
              <a:miter lim="800000"/>
              <a:headEnd/>
              <a:tailEnd/>
            </a:ln>
          </p:spPr>
        </p:pic>
        <p:pic>
          <p:nvPicPr>
            <p:cNvPr id="24685" name="Picture 2"/>
            <p:cNvPicPr>
              <a:picLocks noChangeAspect="1" noChangeArrowheads="1"/>
            </p:cNvPicPr>
            <p:nvPr/>
          </p:nvPicPr>
          <p:blipFill>
            <a:blip r:embed="rId7" cstate="print"/>
            <a:srcRect/>
            <a:stretch>
              <a:fillRect/>
            </a:stretch>
          </p:blipFill>
          <p:spPr bwMode="auto">
            <a:xfrm>
              <a:off x="3357554" y="4857760"/>
              <a:ext cx="214314" cy="283211"/>
            </a:xfrm>
            <a:prstGeom prst="rect">
              <a:avLst/>
            </a:prstGeom>
            <a:noFill/>
            <a:ln w="9525">
              <a:noFill/>
              <a:miter lim="800000"/>
              <a:headEnd/>
              <a:tailEnd/>
            </a:ln>
          </p:spPr>
        </p:pic>
        <p:pic>
          <p:nvPicPr>
            <p:cNvPr id="24686" name="Picture 2"/>
            <p:cNvPicPr>
              <a:picLocks noChangeAspect="1" noChangeArrowheads="1"/>
            </p:cNvPicPr>
            <p:nvPr/>
          </p:nvPicPr>
          <p:blipFill>
            <a:blip r:embed="rId7" cstate="print"/>
            <a:srcRect/>
            <a:stretch>
              <a:fillRect/>
            </a:stretch>
          </p:blipFill>
          <p:spPr bwMode="auto">
            <a:xfrm>
              <a:off x="2928926" y="4503111"/>
              <a:ext cx="214314" cy="283211"/>
            </a:xfrm>
            <a:prstGeom prst="rect">
              <a:avLst/>
            </a:prstGeom>
            <a:noFill/>
            <a:ln w="9525">
              <a:noFill/>
              <a:miter lim="800000"/>
              <a:headEnd/>
              <a:tailEnd/>
            </a:ln>
          </p:spPr>
        </p:pic>
        <p:pic>
          <p:nvPicPr>
            <p:cNvPr id="24687" name="Picture 2"/>
            <p:cNvPicPr>
              <a:picLocks noChangeAspect="1" noChangeArrowheads="1"/>
            </p:cNvPicPr>
            <p:nvPr/>
          </p:nvPicPr>
          <p:blipFill>
            <a:blip r:embed="rId6" cstate="print"/>
            <a:srcRect/>
            <a:stretch>
              <a:fillRect/>
            </a:stretch>
          </p:blipFill>
          <p:spPr bwMode="auto">
            <a:xfrm>
              <a:off x="2500298" y="4145921"/>
              <a:ext cx="214314" cy="283211"/>
            </a:xfrm>
            <a:prstGeom prst="rect">
              <a:avLst/>
            </a:prstGeom>
            <a:noFill/>
            <a:ln w="9525">
              <a:noFill/>
              <a:miter lim="800000"/>
              <a:headEnd/>
              <a:tailEnd/>
            </a:ln>
          </p:spPr>
        </p:pic>
        <p:pic>
          <p:nvPicPr>
            <p:cNvPr id="24688" name="Picture 2"/>
            <p:cNvPicPr>
              <a:picLocks noChangeAspect="1" noChangeArrowheads="1"/>
            </p:cNvPicPr>
            <p:nvPr/>
          </p:nvPicPr>
          <p:blipFill>
            <a:blip r:embed="rId6" cstate="print"/>
            <a:srcRect/>
            <a:stretch>
              <a:fillRect/>
            </a:stretch>
          </p:blipFill>
          <p:spPr bwMode="auto">
            <a:xfrm>
              <a:off x="4786314" y="4645987"/>
              <a:ext cx="214314" cy="283211"/>
            </a:xfrm>
            <a:prstGeom prst="rect">
              <a:avLst/>
            </a:prstGeom>
            <a:noFill/>
            <a:ln w="9525">
              <a:noFill/>
              <a:miter lim="800000"/>
              <a:headEnd/>
              <a:tailEnd/>
            </a:ln>
          </p:spPr>
        </p:pic>
        <p:pic>
          <p:nvPicPr>
            <p:cNvPr id="24689" name="Picture 2"/>
            <p:cNvPicPr>
              <a:picLocks noChangeAspect="1" noChangeArrowheads="1"/>
            </p:cNvPicPr>
            <p:nvPr/>
          </p:nvPicPr>
          <p:blipFill>
            <a:blip r:embed="rId6" cstate="print"/>
            <a:srcRect/>
            <a:stretch>
              <a:fillRect/>
            </a:stretch>
          </p:blipFill>
          <p:spPr bwMode="auto">
            <a:xfrm>
              <a:off x="3929058" y="3860169"/>
              <a:ext cx="214314" cy="283211"/>
            </a:xfrm>
            <a:prstGeom prst="rect">
              <a:avLst/>
            </a:prstGeom>
            <a:noFill/>
            <a:ln w="9525">
              <a:noFill/>
              <a:miter lim="800000"/>
              <a:headEnd/>
              <a:tailEnd/>
            </a:ln>
          </p:spPr>
        </p:pic>
        <p:pic>
          <p:nvPicPr>
            <p:cNvPr id="24690" name="Picture 2"/>
            <p:cNvPicPr>
              <a:picLocks noChangeAspect="1" noChangeArrowheads="1"/>
            </p:cNvPicPr>
            <p:nvPr/>
          </p:nvPicPr>
          <p:blipFill>
            <a:blip r:embed="rId6" cstate="print"/>
            <a:srcRect/>
            <a:stretch>
              <a:fillRect/>
            </a:stretch>
          </p:blipFill>
          <p:spPr bwMode="auto">
            <a:xfrm>
              <a:off x="4357686" y="4214818"/>
              <a:ext cx="214314" cy="283211"/>
            </a:xfrm>
            <a:prstGeom prst="rect">
              <a:avLst/>
            </a:prstGeom>
            <a:noFill/>
            <a:ln w="9525">
              <a:noFill/>
              <a:miter lim="800000"/>
              <a:headEnd/>
              <a:tailEnd/>
            </a:ln>
          </p:spPr>
        </p:pic>
      </p:grpSp>
      <p:cxnSp>
        <p:nvCxnSpPr>
          <p:cNvPr id="261" name="Gerade Verbindung 260"/>
          <p:cNvCxnSpPr/>
          <p:nvPr/>
        </p:nvCxnSpPr>
        <p:spPr bwMode="auto">
          <a:xfrm rot="16200000" flipV="1">
            <a:off x="6884194" y="5369719"/>
            <a:ext cx="847725" cy="284163"/>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2" name="Gerade Verbindung 261"/>
          <p:cNvCxnSpPr/>
          <p:nvPr/>
        </p:nvCxnSpPr>
        <p:spPr bwMode="auto">
          <a:xfrm rot="5400000" flipH="1" flipV="1">
            <a:off x="7219156" y="4915694"/>
            <a:ext cx="1368425" cy="541338"/>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3" name="Gerade Verbindung 262"/>
          <p:cNvCxnSpPr/>
          <p:nvPr/>
        </p:nvCxnSpPr>
        <p:spPr bwMode="auto">
          <a:xfrm rot="5400000" flipH="1" flipV="1">
            <a:off x="7670801" y="5000625"/>
            <a:ext cx="1041400" cy="828675"/>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4" name="Gerade Verbindung 263"/>
          <p:cNvCxnSpPr/>
          <p:nvPr/>
        </p:nvCxnSpPr>
        <p:spPr bwMode="auto">
          <a:xfrm rot="5400000" flipH="1" flipV="1">
            <a:off x="7129463" y="4216400"/>
            <a:ext cx="649287" cy="576263"/>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5" name="Gerade Verbindung 264"/>
          <p:cNvCxnSpPr/>
          <p:nvPr/>
        </p:nvCxnSpPr>
        <p:spPr bwMode="auto">
          <a:xfrm rot="10800000">
            <a:off x="8174038" y="4502150"/>
            <a:ext cx="323850" cy="263525"/>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6" name="Gerade Verbindung 265"/>
          <p:cNvCxnSpPr/>
          <p:nvPr/>
        </p:nvCxnSpPr>
        <p:spPr bwMode="auto">
          <a:xfrm flipV="1">
            <a:off x="6840538" y="4051300"/>
            <a:ext cx="792162" cy="58420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7" name="Gerade Verbindung 266"/>
          <p:cNvCxnSpPr/>
          <p:nvPr/>
        </p:nvCxnSpPr>
        <p:spPr bwMode="auto">
          <a:xfrm flipV="1">
            <a:off x="7200900" y="4502150"/>
            <a:ext cx="973138" cy="458788"/>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8" name="Gerade Verbindung 267"/>
          <p:cNvCxnSpPr/>
          <p:nvPr/>
        </p:nvCxnSpPr>
        <p:spPr bwMode="auto">
          <a:xfrm rot="10800000">
            <a:off x="6300788" y="4376738"/>
            <a:ext cx="323850" cy="19685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9" name="Gerade Verbindung 268"/>
          <p:cNvCxnSpPr/>
          <p:nvPr/>
        </p:nvCxnSpPr>
        <p:spPr bwMode="auto">
          <a:xfrm flipV="1">
            <a:off x="6408738" y="4051300"/>
            <a:ext cx="1223962" cy="258763"/>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70" name="Gerade Verbindung 269"/>
          <p:cNvCxnSpPr/>
          <p:nvPr/>
        </p:nvCxnSpPr>
        <p:spPr bwMode="auto">
          <a:xfrm rot="10800000" flipV="1">
            <a:off x="6840538" y="4373563"/>
            <a:ext cx="1223962" cy="261937"/>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71" name="Gerade Verbindung 270"/>
          <p:cNvCxnSpPr/>
          <p:nvPr/>
        </p:nvCxnSpPr>
        <p:spPr bwMode="auto">
          <a:xfrm rot="10800000">
            <a:off x="6408738" y="4310063"/>
            <a:ext cx="1655762" cy="6350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72" name="Gerade Verbindung 271"/>
          <p:cNvCxnSpPr/>
          <p:nvPr/>
        </p:nvCxnSpPr>
        <p:spPr bwMode="auto">
          <a:xfrm rot="10800000">
            <a:off x="6805613" y="4700588"/>
            <a:ext cx="323850" cy="19685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73" name="Gerade Verbindung 272"/>
          <p:cNvCxnSpPr/>
          <p:nvPr/>
        </p:nvCxnSpPr>
        <p:spPr bwMode="auto">
          <a:xfrm rot="10800000">
            <a:off x="7777163" y="4117975"/>
            <a:ext cx="325437" cy="195263"/>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24609" name="Picture 24" descr="Bensb1fach u TOPL 1to100 Kopie"/>
          <p:cNvPicPr>
            <a:picLocks noChangeAspect="1" noChangeArrowheads="1"/>
          </p:cNvPicPr>
          <p:nvPr/>
        </p:nvPicPr>
        <p:blipFill>
          <a:blip r:embed="rId8" cstate="print"/>
          <a:srcRect/>
          <a:stretch>
            <a:fillRect/>
          </a:stretch>
        </p:blipFill>
        <p:spPr bwMode="auto">
          <a:xfrm>
            <a:off x="1752600" y="4027488"/>
            <a:ext cx="333375" cy="1109662"/>
          </a:xfrm>
          <a:prstGeom prst="rect">
            <a:avLst/>
          </a:prstGeom>
          <a:noFill/>
          <a:ln w="9525">
            <a:noFill/>
            <a:miter lim="800000"/>
            <a:headEnd/>
            <a:tailEnd/>
          </a:ln>
        </p:spPr>
      </p:pic>
      <p:pic>
        <p:nvPicPr>
          <p:cNvPr id="24610" name="Picture 24" descr="Bensb1fach u TOPL 1to100 Kopie"/>
          <p:cNvPicPr>
            <a:picLocks noChangeAspect="1" noChangeArrowheads="1"/>
          </p:cNvPicPr>
          <p:nvPr/>
        </p:nvPicPr>
        <p:blipFill>
          <a:blip r:embed="rId8" cstate="print"/>
          <a:srcRect/>
          <a:stretch>
            <a:fillRect/>
          </a:stretch>
        </p:blipFill>
        <p:spPr bwMode="auto">
          <a:xfrm>
            <a:off x="1420813" y="3743325"/>
            <a:ext cx="331787" cy="1109663"/>
          </a:xfrm>
          <a:prstGeom prst="rect">
            <a:avLst/>
          </a:prstGeom>
          <a:noFill/>
          <a:ln w="9525">
            <a:noFill/>
            <a:miter lim="800000"/>
            <a:headEnd/>
            <a:tailEnd/>
          </a:ln>
        </p:spPr>
      </p:pic>
      <p:pic>
        <p:nvPicPr>
          <p:cNvPr id="24611" name="Picture 24" descr="Bensb1fach u TOPL 1to100 Kopie"/>
          <p:cNvPicPr>
            <a:picLocks noChangeAspect="1" noChangeArrowheads="1"/>
          </p:cNvPicPr>
          <p:nvPr/>
        </p:nvPicPr>
        <p:blipFill>
          <a:blip r:embed="rId9" cstate="print"/>
          <a:srcRect/>
          <a:stretch>
            <a:fillRect/>
          </a:stretch>
        </p:blipFill>
        <p:spPr bwMode="auto">
          <a:xfrm>
            <a:off x="822325" y="3975100"/>
            <a:ext cx="320675" cy="1111250"/>
          </a:xfrm>
          <a:prstGeom prst="rect">
            <a:avLst/>
          </a:prstGeom>
          <a:noFill/>
          <a:ln w="9525">
            <a:noFill/>
            <a:miter lim="800000"/>
            <a:headEnd/>
            <a:tailEnd/>
          </a:ln>
        </p:spPr>
      </p:pic>
      <p:pic>
        <p:nvPicPr>
          <p:cNvPr id="24612" name="Picture 24" descr="Bensb1fach u TOPL 1to100 Kopie"/>
          <p:cNvPicPr>
            <a:picLocks noChangeAspect="1" noChangeArrowheads="1"/>
          </p:cNvPicPr>
          <p:nvPr/>
        </p:nvPicPr>
        <p:blipFill>
          <a:blip r:embed="rId8" cstate="print"/>
          <a:srcRect/>
          <a:stretch>
            <a:fillRect/>
          </a:stretch>
        </p:blipFill>
        <p:spPr bwMode="auto">
          <a:xfrm>
            <a:off x="2085975" y="4337050"/>
            <a:ext cx="331788" cy="1109663"/>
          </a:xfrm>
          <a:prstGeom prst="rect">
            <a:avLst/>
          </a:prstGeom>
          <a:noFill/>
          <a:ln w="9525">
            <a:noFill/>
            <a:miter lim="800000"/>
            <a:headEnd/>
            <a:tailEnd/>
          </a:ln>
        </p:spPr>
      </p:pic>
      <p:pic>
        <p:nvPicPr>
          <p:cNvPr id="24613" name="Picture 24" descr="Bensb1fach u TOPL 1to100 Kopie"/>
          <p:cNvPicPr>
            <a:picLocks noChangeAspect="1" noChangeArrowheads="1"/>
          </p:cNvPicPr>
          <p:nvPr/>
        </p:nvPicPr>
        <p:blipFill>
          <a:blip r:embed="rId10" cstate="print"/>
          <a:srcRect/>
          <a:stretch>
            <a:fillRect/>
          </a:stretch>
        </p:blipFill>
        <p:spPr bwMode="auto">
          <a:xfrm>
            <a:off x="1143000" y="4208463"/>
            <a:ext cx="322263" cy="1109662"/>
          </a:xfrm>
          <a:prstGeom prst="rect">
            <a:avLst/>
          </a:prstGeom>
          <a:noFill/>
          <a:ln w="9525">
            <a:noFill/>
            <a:miter lim="800000"/>
            <a:headEnd/>
            <a:tailEnd/>
          </a:ln>
        </p:spPr>
      </p:pic>
      <p:pic>
        <p:nvPicPr>
          <p:cNvPr id="24614" name="Picture 24" descr="Bensb1fach u TOPL 1to100 Kopie"/>
          <p:cNvPicPr>
            <a:picLocks noChangeAspect="1" noChangeArrowheads="1"/>
          </p:cNvPicPr>
          <p:nvPr/>
        </p:nvPicPr>
        <p:blipFill>
          <a:blip r:embed="rId9" cstate="print"/>
          <a:srcRect/>
          <a:stretch>
            <a:fillRect/>
          </a:stretch>
        </p:blipFill>
        <p:spPr bwMode="auto">
          <a:xfrm>
            <a:off x="1476375" y="4467225"/>
            <a:ext cx="320675" cy="1109663"/>
          </a:xfrm>
          <a:prstGeom prst="rect">
            <a:avLst/>
          </a:prstGeom>
          <a:noFill/>
          <a:ln w="9525">
            <a:noFill/>
            <a:miter lim="800000"/>
            <a:headEnd/>
            <a:tailEnd/>
          </a:ln>
        </p:spPr>
      </p:pic>
      <p:pic>
        <p:nvPicPr>
          <p:cNvPr id="24615" name="Picture 2"/>
          <p:cNvPicPr>
            <a:picLocks noChangeAspect="1" noChangeArrowheads="1"/>
          </p:cNvPicPr>
          <p:nvPr/>
        </p:nvPicPr>
        <p:blipFill>
          <a:blip r:embed="rId11" cstate="print"/>
          <a:srcRect/>
          <a:stretch>
            <a:fillRect/>
          </a:stretch>
        </p:blipFill>
        <p:spPr bwMode="auto">
          <a:xfrm>
            <a:off x="1309688" y="4440238"/>
            <a:ext cx="166687" cy="204787"/>
          </a:xfrm>
          <a:prstGeom prst="rect">
            <a:avLst/>
          </a:prstGeom>
          <a:noFill/>
          <a:ln w="9525">
            <a:noFill/>
            <a:miter lim="800000"/>
            <a:headEnd/>
            <a:tailEnd/>
          </a:ln>
        </p:spPr>
      </p:pic>
      <p:pic>
        <p:nvPicPr>
          <p:cNvPr id="24616" name="Picture 2"/>
          <p:cNvPicPr>
            <a:picLocks noChangeAspect="1" noChangeArrowheads="1"/>
          </p:cNvPicPr>
          <p:nvPr/>
        </p:nvPicPr>
        <p:blipFill>
          <a:blip r:embed="rId12" cstate="print"/>
          <a:srcRect/>
          <a:stretch>
            <a:fillRect/>
          </a:stretch>
        </p:blipFill>
        <p:spPr bwMode="auto">
          <a:xfrm>
            <a:off x="977900" y="4184650"/>
            <a:ext cx="165100" cy="204788"/>
          </a:xfrm>
          <a:prstGeom prst="rect">
            <a:avLst/>
          </a:prstGeom>
          <a:noFill/>
          <a:ln w="9525">
            <a:noFill/>
            <a:miter lim="800000"/>
            <a:headEnd/>
            <a:tailEnd/>
          </a:ln>
        </p:spPr>
      </p:pic>
      <p:pic>
        <p:nvPicPr>
          <p:cNvPr id="24617" name="Picture 2"/>
          <p:cNvPicPr>
            <a:picLocks noChangeAspect="1" noChangeArrowheads="1"/>
          </p:cNvPicPr>
          <p:nvPr/>
        </p:nvPicPr>
        <p:blipFill>
          <a:blip r:embed="rId11" cstate="print"/>
          <a:srcRect/>
          <a:stretch>
            <a:fillRect/>
          </a:stretch>
        </p:blipFill>
        <p:spPr bwMode="auto">
          <a:xfrm>
            <a:off x="644525" y="3925888"/>
            <a:ext cx="166688" cy="204787"/>
          </a:xfrm>
          <a:prstGeom prst="rect">
            <a:avLst/>
          </a:prstGeom>
          <a:noFill/>
          <a:ln w="9525">
            <a:noFill/>
            <a:miter lim="800000"/>
            <a:headEnd/>
            <a:tailEnd/>
          </a:ln>
        </p:spPr>
      </p:pic>
      <p:pic>
        <p:nvPicPr>
          <p:cNvPr id="24618" name="Picture 2"/>
          <p:cNvPicPr>
            <a:picLocks noChangeAspect="1" noChangeArrowheads="1"/>
          </p:cNvPicPr>
          <p:nvPr/>
        </p:nvPicPr>
        <p:blipFill>
          <a:blip r:embed="rId12" cstate="print"/>
          <a:srcRect/>
          <a:stretch>
            <a:fillRect/>
          </a:stretch>
        </p:blipFill>
        <p:spPr bwMode="auto">
          <a:xfrm>
            <a:off x="2417763" y="4287838"/>
            <a:ext cx="166687" cy="204787"/>
          </a:xfrm>
          <a:prstGeom prst="rect">
            <a:avLst/>
          </a:prstGeom>
          <a:noFill/>
          <a:ln w="9525">
            <a:noFill/>
            <a:miter lim="800000"/>
            <a:headEnd/>
            <a:tailEnd/>
          </a:ln>
        </p:spPr>
      </p:pic>
      <p:pic>
        <p:nvPicPr>
          <p:cNvPr id="24619" name="Picture 2"/>
          <p:cNvPicPr>
            <a:picLocks noChangeAspect="1" noChangeArrowheads="1"/>
          </p:cNvPicPr>
          <p:nvPr/>
        </p:nvPicPr>
        <p:blipFill>
          <a:blip r:embed="rId12" cstate="print"/>
          <a:srcRect/>
          <a:stretch>
            <a:fillRect/>
          </a:stretch>
        </p:blipFill>
        <p:spPr bwMode="auto">
          <a:xfrm>
            <a:off x="1752600" y="3719513"/>
            <a:ext cx="166688" cy="204787"/>
          </a:xfrm>
          <a:prstGeom prst="rect">
            <a:avLst/>
          </a:prstGeom>
          <a:noFill/>
          <a:ln w="9525">
            <a:noFill/>
            <a:miter lim="800000"/>
            <a:headEnd/>
            <a:tailEnd/>
          </a:ln>
        </p:spPr>
      </p:pic>
      <p:pic>
        <p:nvPicPr>
          <p:cNvPr id="24620" name="Picture 2"/>
          <p:cNvPicPr>
            <a:picLocks noChangeAspect="1" noChangeArrowheads="1"/>
          </p:cNvPicPr>
          <p:nvPr/>
        </p:nvPicPr>
        <p:blipFill>
          <a:blip r:embed="rId12" cstate="print"/>
          <a:srcRect/>
          <a:stretch>
            <a:fillRect/>
          </a:stretch>
        </p:blipFill>
        <p:spPr bwMode="auto">
          <a:xfrm>
            <a:off x="2085975" y="3975100"/>
            <a:ext cx="165100" cy="204788"/>
          </a:xfrm>
          <a:prstGeom prst="rect">
            <a:avLst/>
          </a:prstGeom>
          <a:noFill/>
          <a:ln w="9525">
            <a:noFill/>
            <a:miter lim="800000"/>
            <a:headEnd/>
            <a:tailEnd/>
          </a:ln>
        </p:spPr>
      </p:pic>
      <p:cxnSp>
        <p:nvCxnSpPr>
          <p:cNvPr id="286" name="Gerade Verbindung 285"/>
          <p:cNvCxnSpPr/>
          <p:nvPr/>
        </p:nvCxnSpPr>
        <p:spPr bwMode="auto">
          <a:xfrm rot="16200000" flipV="1">
            <a:off x="1400969" y="4636294"/>
            <a:ext cx="676275" cy="693737"/>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87" name="Gerade Verbindung 286"/>
          <p:cNvCxnSpPr/>
          <p:nvPr/>
        </p:nvCxnSpPr>
        <p:spPr bwMode="auto">
          <a:xfrm rot="16200000" flipV="1">
            <a:off x="1652588" y="4695825"/>
            <a:ext cx="1143000" cy="111125"/>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88" name="Gerade Verbindung 287"/>
          <p:cNvCxnSpPr/>
          <p:nvPr/>
        </p:nvCxnSpPr>
        <p:spPr bwMode="auto">
          <a:xfrm rot="5400000" flipH="1" flipV="1">
            <a:off x="2047081" y="4918869"/>
            <a:ext cx="879475" cy="26988"/>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89" name="Gerade Verbindung 288"/>
          <p:cNvCxnSpPr/>
          <p:nvPr/>
        </p:nvCxnSpPr>
        <p:spPr bwMode="auto">
          <a:xfrm rot="5400000" flipH="1" flipV="1">
            <a:off x="1356519" y="3960019"/>
            <a:ext cx="515938" cy="44450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0" name="Gerade Verbindung 289"/>
          <p:cNvCxnSpPr/>
          <p:nvPr/>
        </p:nvCxnSpPr>
        <p:spPr bwMode="auto">
          <a:xfrm rot="10800000">
            <a:off x="2168525" y="4179888"/>
            <a:ext cx="249238" cy="20955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1" name="Gerade Verbindung 290"/>
          <p:cNvCxnSpPr/>
          <p:nvPr/>
        </p:nvCxnSpPr>
        <p:spPr bwMode="auto">
          <a:xfrm flipV="1">
            <a:off x="1143000" y="3821113"/>
            <a:ext cx="609600" cy="465137"/>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2" name="Gerade Verbindung 291"/>
          <p:cNvCxnSpPr/>
          <p:nvPr/>
        </p:nvCxnSpPr>
        <p:spPr bwMode="auto">
          <a:xfrm flipV="1">
            <a:off x="1420813" y="4179888"/>
            <a:ext cx="747712" cy="366712"/>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3" name="Gerade Verbindung 292"/>
          <p:cNvCxnSpPr/>
          <p:nvPr/>
        </p:nvCxnSpPr>
        <p:spPr bwMode="auto">
          <a:xfrm rot="10800000">
            <a:off x="728663" y="4079875"/>
            <a:ext cx="249237" cy="155575"/>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4" name="Gerade Verbindung 293"/>
          <p:cNvCxnSpPr/>
          <p:nvPr/>
        </p:nvCxnSpPr>
        <p:spPr bwMode="auto">
          <a:xfrm flipV="1">
            <a:off x="811213" y="3821113"/>
            <a:ext cx="941387" cy="206375"/>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5" name="Gerade Verbindung 294"/>
          <p:cNvCxnSpPr/>
          <p:nvPr/>
        </p:nvCxnSpPr>
        <p:spPr bwMode="auto">
          <a:xfrm rot="10800000" flipV="1">
            <a:off x="1143000" y="4076700"/>
            <a:ext cx="942975" cy="20955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6" name="Gerade Verbindung 295"/>
          <p:cNvCxnSpPr/>
          <p:nvPr/>
        </p:nvCxnSpPr>
        <p:spPr bwMode="auto">
          <a:xfrm rot="10800000">
            <a:off x="811213" y="4027488"/>
            <a:ext cx="1274762" cy="49212"/>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7" name="Gerade Verbindung 296"/>
          <p:cNvCxnSpPr/>
          <p:nvPr/>
        </p:nvCxnSpPr>
        <p:spPr bwMode="auto">
          <a:xfrm rot="10800000">
            <a:off x="1116013" y="4338638"/>
            <a:ext cx="249237" cy="155575"/>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8" name="Gerade Verbindung 297"/>
          <p:cNvCxnSpPr/>
          <p:nvPr/>
        </p:nvCxnSpPr>
        <p:spPr bwMode="auto">
          <a:xfrm rot="10800000">
            <a:off x="1863725" y="3873500"/>
            <a:ext cx="249238" cy="155575"/>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634" name="Object 2"/>
          <p:cNvGraphicFramePr>
            <a:graphicFrameLocks noChangeAspect="1"/>
          </p:cNvGraphicFramePr>
          <p:nvPr/>
        </p:nvGraphicFramePr>
        <p:xfrm>
          <a:off x="1293813" y="2559050"/>
          <a:ext cx="1152525" cy="911225"/>
        </p:xfrm>
        <a:graphic>
          <a:graphicData uri="http://schemas.openxmlformats.org/presentationml/2006/ole">
            <p:oleObj spid="_x0000_s24634" r:id="rId13" imgW="576000" imgH="623880" progId="">
              <p:embed/>
            </p:oleObj>
          </a:graphicData>
        </a:graphic>
      </p:graphicFrame>
      <p:sp>
        <p:nvSpPr>
          <p:cNvPr id="300" name="Freihandform 299"/>
          <p:cNvSpPr/>
          <p:nvPr/>
        </p:nvSpPr>
        <p:spPr bwMode="auto">
          <a:xfrm>
            <a:off x="2607115" y="2656398"/>
            <a:ext cx="2386011" cy="2596655"/>
          </a:xfrm>
          <a:custGeom>
            <a:avLst/>
            <a:gdLst>
              <a:gd name="connsiteX0" fmla="*/ 2366128 w 2366128"/>
              <a:gd name="connsiteY0" fmla="*/ 0 h 2856321"/>
              <a:gd name="connsiteX1" fmla="*/ 1960775 w 2366128"/>
              <a:gd name="connsiteY1" fmla="*/ 829558 h 2856321"/>
              <a:gd name="connsiteX2" fmla="*/ 490194 w 2366128"/>
              <a:gd name="connsiteY2" fmla="*/ 1725105 h 2856321"/>
              <a:gd name="connsiteX3" fmla="*/ 0 w 2366128"/>
              <a:gd name="connsiteY3" fmla="*/ 2856321 h 2856321"/>
            </a:gdLst>
            <a:ahLst/>
            <a:cxnLst>
              <a:cxn ang="0">
                <a:pos x="connsiteX0" y="connsiteY0"/>
              </a:cxn>
              <a:cxn ang="0">
                <a:pos x="connsiteX1" y="connsiteY1"/>
              </a:cxn>
              <a:cxn ang="0">
                <a:pos x="connsiteX2" y="connsiteY2"/>
              </a:cxn>
              <a:cxn ang="0">
                <a:pos x="connsiteX3" y="connsiteY3"/>
              </a:cxn>
            </a:cxnLst>
            <a:rect l="l" t="t" r="r" b="b"/>
            <a:pathLst>
              <a:path w="2366128" h="2856321">
                <a:moveTo>
                  <a:pt x="2366128" y="0"/>
                </a:moveTo>
                <a:cubicBezTo>
                  <a:pt x="2319779" y="271020"/>
                  <a:pt x="2273431" y="542041"/>
                  <a:pt x="1960775" y="829558"/>
                </a:cubicBezTo>
                <a:cubicBezTo>
                  <a:pt x="1648119" y="1117075"/>
                  <a:pt x="816990" y="1387311"/>
                  <a:pt x="490194" y="1725105"/>
                </a:cubicBezTo>
                <a:cubicBezTo>
                  <a:pt x="163398" y="2062899"/>
                  <a:pt x="81699" y="2459610"/>
                  <a:pt x="0" y="2856321"/>
                </a:cubicBezTo>
              </a:path>
            </a:pathLst>
          </a:custGeom>
          <a:ln w="57150">
            <a:solidFill>
              <a:schemeClr val="bg1">
                <a:lumMod val="65000"/>
              </a:schemeClr>
            </a:solidFill>
            <a:headEnd type="triangle" w="med" len="med"/>
            <a:tailEnd type="triangle" w="med" len="med"/>
          </a:ln>
          <a:effectLst>
            <a:glow rad="101600">
              <a:schemeClr val="bg1">
                <a:lumMod val="8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de-DE"/>
          </a:p>
        </p:txBody>
      </p:sp>
      <p:sp>
        <p:nvSpPr>
          <p:cNvPr id="24638" name="Textfeld 89"/>
          <p:cNvSpPr txBox="1">
            <a:spLocks noChangeArrowheads="1"/>
          </p:cNvSpPr>
          <p:nvPr/>
        </p:nvSpPr>
        <p:spPr bwMode="auto">
          <a:xfrm>
            <a:off x="1581150" y="5895975"/>
            <a:ext cx="868363" cy="430213"/>
          </a:xfrm>
          <a:prstGeom prst="rect">
            <a:avLst/>
          </a:prstGeom>
          <a:noFill/>
          <a:ln w="9525">
            <a:noFill/>
            <a:miter lim="800000"/>
            <a:headEnd/>
            <a:tailEnd/>
          </a:ln>
        </p:spPr>
        <p:txBody>
          <a:bodyPr wrap="none">
            <a:spAutoFit/>
          </a:bodyPr>
          <a:lstStyle/>
          <a:p>
            <a:r>
              <a:rPr lang="de-DE" sz="1100" b="1">
                <a:latin typeface="Calibri" pitchFamily="34" charset="0"/>
              </a:rPr>
              <a:t>Segment</a:t>
            </a:r>
            <a:r>
              <a:rPr lang="lv-LV" sz="1100" b="1">
                <a:latin typeface="Calibri" pitchFamily="34" charset="0"/>
              </a:rPr>
              <a:t>u</a:t>
            </a:r>
            <a:r>
              <a:rPr lang="de-DE" sz="1100" b="1">
                <a:latin typeface="Calibri" pitchFamily="34" charset="0"/>
              </a:rPr>
              <a:t>-</a:t>
            </a:r>
          </a:p>
          <a:p>
            <a:r>
              <a:rPr lang="lv-LV" sz="1100" b="1">
                <a:latin typeface="Calibri" pitchFamily="34" charset="0"/>
              </a:rPr>
              <a:t>K</a:t>
            </a:r>
            <a:r>
              <a:rPr lang="de-DE" sz="1100" b="1">
                <a:latin typeface="Calibri" pitchFamily="34" charset="0"/>
              </a:rPr>
              <a:t>ontroller</a:t>
            </a:r>
            <a:r>
              <a:rPr lang="lv-LV" sz="1100" b="1">
                <a:latin typeface="Calibri" pitchFamily="34" charset="0"/>
              </a:rPr>
              <a:t>is</a:t>
            </a:r>
            <a:endParaRPr lang="de-DE" sz="1100" b="1">
              <a:latin typeface="Calibri" pitchFamily="34" charset="0"/>
            </a:endParaRPr>
          </a:p>
        </p:txBody>
      </p:sp>
      <p:sp>
        <p:nvSpPr>
          <p:cNvPr id="24639" name="Textfeld 90"/>
          <p:cNvSpPr txBox="1">
            <a:spLocks noChangeArrowheads="1"/>
          </p:cNvSpPr>
          <p:nvPr/>
        </p:nvSpPr>
        <p:spPr bwMode="auto">
          <a:xfrm>
            <a:off x="8064500" y="6130925"/>
            <a:ext cx="868363" cy="430213"/>
          </a:xfrm>
          <a:prstGeom prst="rect">
            <a:avLst/>
          </a:prstGeom>
          <a:noFill/>
          <a:ln w="9525">
            <a:noFill/>
            <a:miter lim="800000"/>
            <a:headEnd/>
            <a:tailEnd/>
          </a:ln>
        </p:spPr>
        <p:txBody>
          <a:bodyPr wrap="none">
            <a:spAutoFit/>
          </a:bodyPr>
          <a:lstStyle/>
          <a:p>
            <a:r>
              <a:rPr lang="de-DE" sz="1100" b="1">
                <a:latin typeface="Calibri" pitchFamily="34" charset="0"/>
              </a:rPr>
              <a:t>Segment</a:t>
            </a:r>
            <a:r>
              <a:rPr lang="lv-LV" sz="1100" b="1">
                <a:latin typeface="Calibri" pitchFamily="34" charset="0"/>
              </a:rPr>
              <a:t>u</a:t>
            </a:r>
            <a:r>
              <a:rPr lang="de-DE" sz="1100" b="1">
                <a:latin typeface="Calibri" pitchFamily="34" charset="0"/>
              </a:rPr>
              <a:t>-</a:t>
            </a:r>
          </a:p>
          <a:p>
            <a:r>
              <a:rPr lang="lv-LV" sz="1100" b="1">
                <a:latin typeface="Calibri" pitchFamily="34" charset="0"/>
              </a:rPr>
              <a:t>K</a:t>
            </a:r>
            <a:r>
              <a:rPr lang="de-DE" sz="1100" b="1">
                <a:latin typeface="Calibri" pitchFamily="34" charset="0"/>
              </a:rPr>
              <a:t>ontroller</a:t>
            </a:r>
            <a:r>
              <a:rPr lang="lv-LV" sz="1100" b="1">
                <a:latin typeface="Calibri" pitchFamily="34" charset="0"/>
              </a:rPr>
              <a:t>is</a:t>
            </a:r>
            <a:endParaRPr lang="de-DE" sz="1100" b="1">
              <a:latin typeface="Calibri" pitchFamily="34" charset="0"/>
            </a:endParaRPr>
          </a:p>
        </p:txBody>
      </p:sp>
      <p:sp>
        <p:nvSpPr>
          <p:cNvPr id="24640" name="Textfeld 91"/>
          <p:cNvSpPr txBox="1">
            <a:spLocks noChangeArrowheads="1"/>
          </p:cNvSpPr>
          <p:nvPr/>
        </p:nvSpPr>
        <p:spPr bwMode="auto">
          <a:xfrm>
            <a:off x="5832475" y="6253163"/>
            <a:ext cx="868363" cy="430212"/>
          </a:xfrm>
          <a:prstGeom prst="rect">
            <a:avLst/>
          </a:prstGeom>
          <a:noFill/>
          <a:ln w="9525">
            <a:noFill/>
            <a:miter lim="800000"/>
            <a:headEnd/>
            <a:tailEnd/>
          </a:ln>
        </p:spPr>
        <p:txBody>
          <a:bodyPr wrap="none">
            <a:spAutoFit/>
          </a:bodyPr>
          <a:lstStyle/>
          <a:p>
            <a:r>
              <a:rPr lang="de-DE" sz="1100" b="1">
                <a:latin typeface="Calibri" pitchFamily="34" charset="0"/>
              </a:rPr>
              <a:t>Segment</a:t>
            </a:r>
            <a:r>
              <a:rPr lang="lv-LV" sz="1100" b="1">
                <a:latin typeface="Calibri" pitchFamily="34" charset="0"/>
              </a:rPr>
              <a:t>u</a:t>
            </a:r>
            <a:r>
              <a:rPr lang="de-DE" sz="1100" b="1">
                <a:latin typeface="Calibri" pitchFamily="34" charset="0"/>
              </a:rPr>
              <a:t>-</a:t>
            </a:r>
          </a:p>
          <a:p>
            <a:r>
              <a:rPr lang="lv-LV" sz="1100" b="1">
                <a:latin typeface="Calibri" pitchFamily="34" charset="0"/>
              </a:rPr>
              <a:t>K</a:t>
            </a:r>
            <a:r>
              <a:rPr lang="de-DE" sz="1100" b="1">
                <a:latin typeface="Calibri" pitchFamily="34" charset="0"/>
              </a:rPr>
              <a:t>ontroller</a:t>
            </a:r>
            <a:r>
              <a:rPr lang="lv-LV" sz="1100" b="1">
                <a:latin typeface="Calibri" pitchFamily="34" charset="0"/>
              </a:rPr>
              <a:t>is</a:t>
            </a:r>
            <a:endParaRPr lang="de-DE" sz="1100" b="1">
              <a:latin typeface="Calibri" pitchFamily="34" charset="0"/>
            </a:endParaRPr>
          </a:p>
        </p:txBody>
      </p:sp>
      <p:sp>
        <p:nvSpPr>
          <p:cNvPr id="24641" name="Textfeld 92"/>
          <p:cNvSpPr txBox="1">
            <a:spLocks noChangeArrowheads="1"/>
          </p:cNvSpPr>
          <p:nvPr/>
        </p:nvSpPr>
        <p:spPr bwMode="auto">
          <a:xfrm>
            <a:off x="644525" y="3597275"/>
            <a:ext cx="701675" cy="430213"/>
          </a:xfrm>
          <a:prstGeom prst="rect">
            <a:avLst/>
          </a:prstGeom>
          <a:noFill/>
          <a:ln w="9525">
            <a:noFill/>
            <a:miter lim="800000"/>
            <a:headEnd/>
            <a:tailEnd/>
          </a:ln>
        </p:spPr>
        <p:txBody>
          <a:bodyPr wrap="none">
            <a:spAutoFit/>
          </a:bodyPr>
          <a:lstStyle/>
          <a:p>
            <a:r>
              <a:rPr lang="de-DE" sz="1100" b="1">
                <a:solidFill>
                  <a:srgbClr val="FFC000"/>
                </a:solidFill>
                <a:latin typeface="Calibri" pitchFamily="34" charset="0"/>
              </a:rPr>
              <a:t>ZigBee-</a:t>
            </a:r>
          </a:p>
          <a:p>
            <a:r>
              <a:rPr lang="lv-LV" sz="1100" b="1">
                <a:solidFill>
                  <a:srgbClr val="FFC000"/>
                </a:solidFill>
                <a:latin typeface="Calibri" pitchFamily="34" charset="0"/>
              </a:rPr>
              <a:t>Režģtīkls</a:t>
            </a:r>
            <a:endParaRPr lang="de-DE" sz="1100" b="1">
              <a:solidFill>
                <a:srgbClr val="FFC000"/>
              </a:solidFill>
              <a:latin typeface="Calibri" pitchFamily="34" charset="0"/>
            </a:endParaRPr>
          </a:p>
        </p:txBody>
      </p:sp>
      <p:sp>
        <p:nvSpPr>
          <p:cNvPr id="24642" name="Textfeld 93"/>
          <p:cNvSpPr txBox="1">
            <a:spLocks noChangeArrowheads="1"/>
          </p:cNvSpPr>
          <p:nvPr/>
        </p:nvSpPr>
        <p:spPr bwMode="auto">
          <a:xfrm>
            <a:off x="3454400" y="4116388"/>
            <a:ext cx="701675" cy="430212"/>
          </a:xfrm>
          <a:prstGeom prst="rect">
            <a:avLst/>
          </a:prstGeom>
          <a:noFill/>
          <a:ln w="9525">
            <a:noFill/>
            <a:miter lim="800000"/>
            <a:headEnd/>
            <a:tailEnd/>
          </a:ln>
        </p:spPr>
        <p:txBody>
          <a:bodyPr wrap="none">
            <a:spAutoFit/>
          </a:bodyPr>
          <a:lstStyle/>
          <a:p>
            <a:r>
              <a:rPr lang="de-DE" sz="1100" b="1">
                <a:solidFill>
                  <a:srgbClr val="FFC000"/>
                </a:solidFill>
                <a:latin typeface="Calibri" pitchFamily="34" charset="0"/>
              </a:rPr>
              <a:t>ZigBee-</a:t>
            </a:r>
          </a:p>
          <a:p>
            <a:r>
              <a:rPr lang="lv-LV" sz="1100" b="1">
                <a:solidFill>
                  <a:srgbClr val="FFC000"/>
                </a:solidFill>
                <a:latin typeface="Calibri" pitchFamily="34" charset="0"/>
              </a:rPr>
              <a:t>Režģtīkls</a:t>
            </a:r>
            <a:endParaRPr lang="de-DE" sz="1100" b="1">
              <a:solidFill>
                <a:srgbClr val="FFC000"/>
              </a:solidFill>
              <a:latin typeface="Calibri" pitchFamily="34" charset="0"/>
            </a:endParaRPr>
          </a:p>
        </p:txBody>
      </p:sp>
      <p:sp>
        <p:nvSpPr>
          <p:cNvPr id="24643" name="Textfeld 94"/>
          <p:cNvSpPr txBox="1">
            <a:spLocks noChangeArrowheads="1"/>
          </p:cNvSpPr>
          <p:nvPr/>
        </p:nvSpPr>
        <p:spPr bwMode="auto">
          <a:xfrm>
            <a:off x="6553200" y="3857625"/>
            <a:ext cx="701675" cy="430213"/>
          </a:xfrm>
          <a:prstGeom prst="rect">
            <a:avLst/>
          </a:prstGeom>
          <a:noFill/>
          <a:ln w="9525">
            <a:noFill/>
            <a:miter lim="800000"/>
            <a:headEnd/>
            <a:tailEnd/>
          </a:ln>
        </p:spPr>
        <p:txBody>
          <a:bodyPr wrap="none">
            <a:spAutoFit/>
          </a:bodyPr>
          <a:lstStyle/>
          <a:p>
            <a:r>
              <a:rPr lang="de-DE" sz="1100" b="1">
                <a:solidFill>
                  <a:srgbClr val="FFC000"/>
                </a:solidFill>
                <a:latin typeface="Calibri" pitchFamily="34" charset="0"/>
              </a:rPr>
              <a:t>ZigBee-</a:t>
            </a:r>
          </a:p>
          <a:p>
            <a:r>
              <a:rPr lang="lv-LV" sz="1100" b="1">
                <a:solidFill>
                  <a:srgbClr val="FFC000"/>
                </a:solidFill>
                <a:latin typeface="Calibri" pitchFamily="34" charset="0"/>
              </a:rPr>
              <a:t>Režģtīkls</a:t>
            </a:r>
            <a:endParaRPr lang="de-DE" sz="1100" b="1">
              <a:solidFill>
                <a:srgbClr val="FFC000"/>
              </a:solidFill>
              <a:latin typeface="Calibri" pitchFamily="34" charset="0"/>
            </a:endParaRPr>
          </a:p>
        </p:txBody>
      </p:sp>
      <p:cxnSp>
        <p:nvCxnSpPr>
          <p:cNvPr id="310" name="Gekrümmte Verbindung 309"/>
          <p:cNvCxnSpPr/>
          <p:nvPr/>
        </p:nvCxnSpPr>
        <p:spPr bwMode="auto">
          <a:xfrm>
            <a:off x="5615925" y="2688660"/>
            <a:ext cx="1512805" cy="324718"/>
          </a:xfrm>
          <a:prstGeom prst="curvedConnector3">
            <a:avLst>
              <a:gd name="adj1" fmla="val 50000"/>
            </a:avLst>
          </a:prstGeom>
          <a:ln w="57150">
            <a:solidFill>
              <a:schemeClr val="bg1">
                <a:lumMod val="65000"/>
              </a:schemeClr>
            </a:solidFill>
            <a:headEnd type="triangle" w="med" len="med"/>
            <a:tailEnd type="triangle" w="med" len="med"/>
          </a:ln>
          <a:effectLst>
            <a:glow rad="101600">
              <a:schemeClr val="bg1">
                <a:lumMod val="8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grpSp>
        <p:nvGrpSpPr>
          <p:cNvPr id="24645" name="Gruppieren 99"/>
          <p:cNvGrpSpPr>
            <a:grpSpLocks/>
          </p:cNvGrpSpPr>
          <p:nvPr/>
        </p:nvGrpSpPr>
        <p:grpSpPr bwMode="auto">
          <a:xfrm>
            <a:off x="7286625" y="785813"/>
            <a:ext cx="1441450" cy="2957512"/>
            <a:chOff x="7443231" y="483219"/>
            <a:chExt cx="1429448" cy="2785288"/>
          </a:xfrm>
        </p:grpSpPr>
        <p:sp>
          <p:nvSpPr>
            <p:cNvPr id="312" name="Abgerundetes Rechteck 311"/>
            <p:cNvSpPr/>
            <p:nvPr/>
          </p:nvSpPr>
          <p:spPr>
            <a:xfrm>
              <a:off x="7443231" y="483219"/>
              <a:ext cx="1429448" cy="278528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de-DE"/>
            </a:p>
          </p:txBody>
        </p:sp>
        <p:sp>
          <p:nvSpPr>
            <p:cNvPr id="313" name="Abgerundetes Rechteck 312"/>
            <p:cNvSpPr/>
            <p:nvPr/>
          </p:nvSpPr>
          <p:spPr>
            <a:xfrm>
              <a:off x="8000508" y="1286494"/>
              <a:ext cx="859587" cy="571028"/>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sz="1200" dirty="0"/>
                <a:t>Laika ziņas</a:t>
              </a:r>
              <a:endParaRPr lang="de-DE" sz="1200" dirty="0"/>
            </a:p>
          </p:txBody>
        </p:sp>
        <p:sp>
          <p:nvSpPr>
            <p:cNvPr id="314" name="Abgerundetes Rechteck 313"/>
            <p:cNvSpPr/>
            <p:nvPr/>
          </p:nvSpPr>
          <p:spPr>
            <a:xfrm>
              <a:off x="8000508" y="643870"/>
              <a:ext cx="859587" cy="571028"/>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de-DE" sz="1200" dirty="0"/>
                <a:t>Google</a:t>
              </a:r>
              <a:br>
                <a:rPr lang="de-DE" sz="1200" dirty="0"/>
              </a:br>
              <a:r>
                <a:rPr lang="de-DE" sz="1200" dirty="0" err="1"/>
                <a:t>Maps</a:t>
              </a:r>
              <a:r>
                <a:rPr lang="de-DE" sz="1200" dirty="0"/>
                <a:t> &amp;Earth</a:t>
              </a:r>
            </a:p>
          </p:txBody>
        </p:sp>
        <p:sp>
          <p:nvSpPr>
            <p:cNvPr id="315" name="Abgerundetes Rechteck 314"/>
            <p:cNvSpPr/>
            <p:nvPr/>
          </p:nvSpPr>
          <p:spPr>
            <a:xfrm>
              <a:off x="8000508" y="2571742"/>
              <a:ext cx="859587" cy="571028"/>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de-DE" sz="1400" dirty="0"/>
                <a:t>Blog</a:t>
              </a:r>
              <a:r>
                <a:rPr lang="lv-LV" sz="1400" dirty="0"/>
                <a:t>i</a:t>
              </a:r>
              <a:endParaRPr lang="de-DE" sz="1200" dirty="0"/>
            </a:p>
          </p:txBody>
        </p:sp>
        <p:sp>
          <p:nvSpPr>
            <p:cNvPr id="316" name="Abgerundetes Rechteck 315"/>
            <p:cNvSpPr/>
            <p:nvPr/>
          </p:nvSpPr>
          <p:spPr>
            <a:xfrm>
              <a:off x="8000508" y="1929119"/>
              <a:ext cx="859587" cy="571028"/>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lv-LV" sz="1200" dirty="0"/>
                <a:t>Satiksme</a:t>
              </a:r>
              <a:endParaRPr lang="de-DE" sz="1200" dirty="0"/>
            </a:p>
          </p:txBody>
        </p:sp>
        <p:sp>
          <p:nvSpPr>
            <p:cNvPr id="24678" name="Textfeld 316"/>
            <p:cNvSpPr txBox="1">
              <a:spLocks noChangeArrowheads="1"/>
            </p:cNvSpPr>
            <p:nvPr/>
          </p:nvSpPr>
          <p:spPr bwMode="auto">
            <a:xfrm rot="-5400000">
              <a:off x="6304939" y="1692356"/>
              <a:ext cx="2784531" cy="366257"/>
            </a:xfrm>
            <a:prstGeom prst="rect">
              <a:avLst/>
            </a:prstGeom>
            <a:noFill/>
            <a:ln w="9525">
              <a:noFill/>
              <a:miter lim="800000"/>
              <a:headEnd/>
              <a:tailEnd/>
            </a:ln>
          </p:spPr>
          <p:txBody>
            <a:bodyPr wrap="none">
              <a:spAutoFit/>
            </a:bodyPr>
            <a:lstStyle/>
            <a:p>
              <a:r>
                <a:rPr lang="lv-LV">
                  <a:solidFill>
                    <a:schemeClr val="tx2"/>
                  </a:solidFill>
                  <a:latin typeface="Calibri" pitchFamily="34" charset="0"/>
                </a:rPr>
                <a:t>Bezmaksas</a:t>
              </a:r>
              <a:r>
                <a:rPr lang="de-DE">
                  <a:solidFill>
                    <a:schemeClr val="tx2"/>
                  </a:solidFill>
                  <a:latin typeface="Calibri" pitchFamily="34" charset="0"/>
                </a:rPr>
                <a:t> Web- </a:t>
              </a:r>
              <a:r>
                <a:rPr lang="lv-LV">
                  <a:solidFill>
                    <a:schemeClr val="tx2"/>
                  </a:solidFill>
                  <a:latin typeface="Calibri" pitchFamily="34" charset="0"/>
                </a:rPr>
                <a:t>Pakalpojumi</a:t>
              </a:r>
              <a:endParaRPr lang="de-DE">
                <a:solidFill>
                  <a:schemeClr val="tx2"/>
                </a:solidFill>
                <a:latin typeface="Calibri" pitchFamily="34" charset="0"/>
              </a:endParaRPr>
            </a:p>
          </p:txBody>
        </p:sp>
      </p:grpSp>
      <p:sp>
        <p:nvSpPr>
          <p:cNvPr id="318" name="Textfeld 317"/>
          <p:cNvSpPr txBox="1"/>
          <p:nvPr/>
        </p:nvSpPr>
        <p:spPr bwMode="auto">
          <a:xfrm>
            <a:off x="2214563" y="2286000"/>
            <a:ext cx="1757362" cy="369888"/>
          </a:xfrm>
          <a:prstGeom prst="rect">
            <a:avLst/>
          </a:prstGeom>
          <a:noFill/>
        </p:spPr>
        <p:txBody>
          <a:bodyPr wrap="none">
            <a:spAutoFit/>
          </a:bodyPr>
          <a:lstStyle/>
          <a:p>
            <a:pPr fontAlgn="auto">
              <a:spcBef>
                <a:spcPts val="0"/>
              </a:spcBef>
              <a:spcAft>
                <a:spcPts val="0"/>
              </a:spcAft>
              <a:defRPr/>
            </a:pPr>
            <a:r>
              <a:rPr lang="lv-LV" dirty="0">
                <a:solidFill>
                  <a:schemeClr val="bg1">
                    <a:lumMod val="50000"/>
                  </a:schemeClr>
                </a:solidFill>
                <a:latin typeface="+mn-lt"/>
                <a:cs typeface="+mn-cs"/>
              </a:rPr>
              <a:t>Interneta portāls</a:t>
            </a:r>
            <a:endParaRPr lang="de-DE" dirty="0">
              <a:solidFill>
                <a:schemeClr val="bg1">
                  <a:lumMod val="50000"/>
                </a:schemeClr>
              </a:solidFill>
              <a:latin typeface="+mn-lt"/>
              <a:cs typeface="+mn-cs"/>
            </a:endParaRPr>
          </a:p>
        </p:txBody>
      </p:sp>
      <p:sp>
        <p:nvSpPr>
          <p:cNvPr id="319" name="Freihandform 318"/>
          <p:cNvSpPr/>
          <p:nvPr/>
        </p:nvSpPr>
        <p:spPr bwMode="auto">
          <a:xfrm>
            <a:off x="2446206" y="2639023"/>
            <a:ext cx="2377298" cy="699073"/>
          </a:xfrm>
          <a:custGeom>
            <a:avLst/>
            <a:gdLst>
              <a:gd name="connsiteX0" fmla="*/ 0 w 3352800"/>
              <a:gd name="connsiteY0" fmla="*/ 221673 h 792789"/>
              <a:gd name="connsiteX1" fmla="*/ 1616364 w 3352800"/>
              <a:gd name="connsiteY1" fmla="*/ 738910 h 792789"/>
              <a:gd name="connsiteX2" fmla="*/ 2844800 w 3352800"/>
              <a:gd name="connsiteY2" fmla="*/ 544946 h 792789"/>
              <a:gd name="connsiteX3" fmla="*/ 3352800 w 3352800"/>
              <a:gd name="connsiteY3" fmla="*/ 0 h 792789"/>
              <a:gd name="connsiteX0" fmla="*/ 0 w 3576114"/>
              <a:gd name="connsiteY0" fmla="*/ 364525 h 768980"/>
              <a:gd name="connsiteX1" fmla="*/ 1839678 w 3576114"/>
              <a:gd name="connsiteY1" fmla="*/ 738910 h 768980"/>
              <a:gd name="connsiteX2" fmla="*/ 3068114 w 3576114"/>
              <a:gd name="connsiteY2" fmla="*/ 544946 h 768980"/>
              <a:gd name="connsiteX3" fmla="*/ 3576114 w 3576114"/>
              <a:gd name="connsiteY3" fmla="*/ 0 h 768980"/>
            </a:gdLst>
            <a:ahLst/>
            <a:cxnLst>
              <a:cxn ang="0">
                <a:pos x="connsiteX0" y="connsiteY0"/>
              </a:cxn>
              <a:cxn ang="0">
                <a:pos x="connsiteX1" y="connsiteY1"/>
              </a:cxn>
              <a:cxn ang="0">
                <a:pos x="connsiteX2" y="connsiteY2"/>
              </a:cxn>
              <a:cxn ang="0">
                <a:pos x="connsiteX3" y="connsiteY3"/>
              </a:cxn>
            </a:cxnLst>
            <a:rect l="l" t="t" r="r" b="b"/>
            <a:pathLst>
              <a:path w="3576114" h="768980">
                <a:moveTo>
                  <a:pt x="0" y="364525"/>
                </a:moveTo>
                <a:cubicBezTo>
                  <a:pt x="571115" y="596204"/>
                  <a:pt x="1328326" y="708840"/>
                  <a:pt x="1839678" y="738910"/>
                </a:cubicBezTo>
                <a:cubicBezTo>
                  <a:pt x="2351030" y="768980"/>
                  <a:pt x="2778708" y="668098"/>
                  <a:pt x="3068114" y="544946"/>
                </a:cubicBezTo>
                <a:cubicBezTo>
                  <a:pt x="3357520" y="421794"/>
                  <a:pt x="3466817" y="210897"/>
                  <a:pt x="3576114" y="0"/>
                </a:cubicBezTo>
              </a:path>
            </a:pathLst>
          </a:custGeom>
          <a:ln w="57150">
            <a:solidFill>
              <a:schemeClr val="bg1">
                <a:lumMod val="65000"/>
              </a:schemeClr>
            </a:solidFill>
            <a:headEnd type="triangle" w="med" len="med"/>
            <a:tailEnd type="triangle" w="med" len="med"/>
          </a:ln>
          <a:effectLst>
            <a:glow rad="101600">
              <a:schemeClr val="bg1">
                <a:lumMod val="8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de-DE"/>
          </a:p>
        </p:txBody>
      </p:sp>
      <p:pic>
        <p:nvPicPr>
          <p:cNvPr id="320" name="Picture 10"/>
          <p:cNvPicPr>
            <a:picLocks noChangeAspect="1" noChangeArrowheads="1"/>
          </p:cNvPicPr>
          <p:nvPr/>
        </p:nvPicPr>
        <p:blipFill>
          <a:blip r:embed="rId14" cstate="print">
            <a:grayscl/>
          </a:blip>
          <a:srcRect/>
          <a:stretch>
            <a:fillRect/>
          </a:stretch>
        </p:blipFill>
        <p:spPr bwMode="auto">
          <a:xfrm>
            <a:off x="573088" y="1584325"/>
            <a:ext cx="1001712" cy="1382713"/>
          </a:xfrm>
          <a:prstGeom prst="rect">
            <a:avLst/>
          </a:prstGeom>
          <a:noFill/>
          <a:ln w="9525">
            <a:noFill/>
            <a:miter lim="800000"/>
            <a:headEnd/>
            <a:tailEnd/>
          </a:ln>
          <a:effectLst>
            <a:outerShdw blurRad="50800" dist="50800" dir="5400000" algn="ctr" rotWithShape="0">
              <a:schemeClr val="bg1"/>
            </a:outerShdw>
          </a:effectLst>
        </p:spPr>
      </p:pic>
      <p:sp>
        <p:nvSpPr>
          <p:cNvPr id="321" name="Textfeld 320"/>
          <p:cNvSpPr txBox="1"/>
          <p:nvPr/>
        </p:nvSpPr>
        <p:spPr bwMode="auto">
          <a:xfrm>
            <a:off x="357188" y="2689225"/>
            <a:ext cx="887412" cy="646113"/>
          </a:xfrm>
          <a:prstGeom prst="rect">
            <a:avLst/>
          </a:prstGeom>
          <a:noFill/>
        </p:spPr>
        <p:txBody>
          <a:bodyPr wrap="none">
            <a:spAutoFit/>
          </a:bodyPr>
          <a:lstStyle/>
          <a:p>
            <a:pPr fontAlgn="auto">
              <a:spcBef>
                <a:spcPts val="0"/>
              </a:spcBef>
              <a:spcAft>
                <a:spcPts val="0"/>
              </a:spcAft>
              <a:defRPr/>
            </a:pPr>
            <a:r>
              <a:rPr lang="lv-LV" dirty="0">
                <a:solidFill>
                  <a:schemeClr val="tx1">
                    <a:lumMod val="75000"/>
                    <a:lumOff val="25000"/>
                  </a:schemeClr>
                </a:solidFill>
                <a:latin typeface="+mn-lt"/>
                <a:cs typeface="+mn-cs"/>
              </a:rPr>
              <a:t>Pilsētas</a:t>
            </a:r>
          </a:p>
          <a:p>
            <a:pPr fontAlgn="auto">
              <a:spcBef>
                <a:spcPts val="0"/>
              </a:spcBef>
              <a:spcAft>
                <a:spcPts val="0"/>
              </a:spcAft>
              <a:defRPr/>
            </a:pPr>
            <a:r>
              <a:rPr lang="lv-LV" dirty="0">
                <a:solidFill>
                  <a:schemeClr val="tx1">
                    <a:lumMod val="75000"/>
                    <a:lumOff val="25000"/>
                  </a:schemeClr>
                </a:solidFill>
                <a:latin typeface="+mn-lt"/>
                <a:cs typeface="+mn-cs"/>
              </a:rPr>
              <a:t>dome</a:t>
            </a:r>
            <a:endParaRPr lang="de-DE" dirty="0">
              <a:solidFill>
                <a:schemeClr val="tx1">
                  <a:lumMod val="75000"/>
                  <a:lumOff val="25000"/>
                </a:schemeClr>
              </a:solidFill>
              <a:latin typeface="+mn-lt"/>
              <a:cs typeface="+mn-cs"/>
            </a:endParaRPr>
          </a:p>
        </p:txBody>
      </p:sp>
      <p:pic>
        <p:nvPicPr>
          <p:cNvPr id="24652" name="Picture 11"/>
          <p:cNvPicPr>
            <a:picLocks noChangeAspect="1" noChangeArrowheads="1"/>
          </p:cNvPicPr>
          <p:nvPr/>
        </p:nvPicPr>
        <p:blipFill>
          <a:blip r:embed="rId15" cstate="print"/>
          <a:srcRect/>
          <a:stretch>
            <a:fillRect/>
          </a:stretch>
        </p:blipFill>
        <p:spPr bwMode="auto">
          <a:xfrm>
            <a:off x="4175125" y="1065213"/>
            <a:ext cx="752475" cy="1393825"/>
          </a:xfrm>
          <a:prstGeom prst="rect">
            <a:avLst/>
          </a:prstGeom>
          <a:noFill/>
          <a:ln w="9525">
            <a:noFill/>
            <a:miter lim="800000"/>
            <a:headEnd/>
            <a:tailEnd/>
          </a:ln>
        </p:spPr>
      </p:pic>
      <p:pic>
        <p:nvPicPr>
          <p:cNvPr id="24653" name="Picture 11"/>
          <p:cNvPicPr>
            <a:picLocks noChangeAspect="1" noChangeArrowheads="1"/>
          </p:cNvPicPr>
          <p:nvPr/>
        </p:nvPicPr>
        <p:blipFill>
          <a:blip r:embed="rId15" cstate="print"/>
          <a:srcRect/>
          <a:stretch>
            <a:fillRect/>
          </a:stretch>
        </p:blipFill>
        <p:spPr bwMode="auto">
          <a:xfrm>
            <a:off x="4895850" y="1065213"/>
            <a:ext cx="752475" cy="1393825"/>
          </a:xfrm>
          <a:prstGeom prst="rect">
            <a:avLst/>
          </a:prstGeom>
          <a:noFill/>
          <a:ln w="9525">
            <a:noFill/>
            <a:miter lim="800000"/>
            <a:headEnd/>
            <a:tailEnd/>
          </a:ln>
        </p:spPr>
      </p:pic>
      <p:sp>
        <p:nvSpPr>
          <p:cNvPr id="326" name="Textfeld 325"/>
          <p:cNvSpPr txBox="1"/>
          <p:nvPr/>
        </p:nvSpPr>
        <p:spPr bwMode="auto">
          <a:xfrm>
            <a:off x="4535488" y="2298700"/>
            <a:ext cx="928687" cy="369888"/>
          </a:xfrm>
          <a:prstGeom prst="rect">
            <a:avLst/>
          </a:prstGeom>
          <a:noFill/>
        </p:spPr>
        <p:txBody>
          <a:bodyPr wrap="none">
            <a:spAutoFit/>
          </a:bodyPr>
          <a:lstStyle/>
          <a:p>
            <a:pPr fontAlgn="auto">
              <a:spcBef>
                <a:spcPts val="0"/>
              </a:spcBef>
              <a:spcAft>
                <a:spcPts val="0"/>
              </a:spcAft>
              <a:defRPr/>
            </a:pPr>
            <a:r>
              <a:rPr lang="de-DE" dirty="0">
                <a:solidFill>
                  <a:schemeClr val="bg1">
                    <a:lumMod val="50000"/>
                  </a:schemeClr>
                </a:solidFill>
                <a:latin typeface="+mn-lt"/>
                <a:cs typeface="+mn-cs"/>
              </a:rPr>
              <a:t>Server</a:t>
            </a:r>
            <a:r>
              <a:rPr lang="lv-LV" dirty="0" err="1">
                <a:solidFill>
                  <a:schemeClr val="bg1">
                    <a:lumMod val="50000"/>
                  </a:schemeClr>
                </a:solidFill>
                <a:latin typeface="+mn-lt"/>
                <a:cs typeface="+mn-cs"/>
              </a:rPr>
              <a:t>is</a:t>
            </a:r>
            <a:endParaRPr lang="de-DE" dirty="0">
              <a:solidFill>
                <a:schemeClr val="bg1">
                  <a:lumMod val="50000"/>
                </a:schemeClr>
              </a:solidFill>
              <a:latin typeface="+mn-lt"/>
              <a:cs typeface="+mn-cs"/>
            </a:endParaRPr>
          </a:p>
        </p:txBody>
      </p:sp>
      <p:pic>
        <p:nvPicPr>
          <p:cNvPr id="24655" name="Picture 3"/>
          <p:cNvPicPr>
            <a:picLocks noChangeAspect="1" noChangeArrowheads="1"/>
          </p:cNvPicPr>
          <p:nvPr/>
        </p:nvPicPr>
        <p:blipFill>
          <a:blip r:embed="rId16" cstate="print"/>
          <a:srcRect/>
          <a:stretch>
            <a:fillRect/>
          </a:stretch>
        </p:blipFill>
        <p:spPr bwMode="auto">
          <a:xfrm>
            <a:off x="2000250" y="885825"/>
            <a:ext cx="2071688" cy="1471613"/>
          </a:xfrm>
          <a:prstGeom prst="rect">
            <a:avLst/>
          </a:prstGeom>
          <a:noFill/>
          <a:ln w="9525">
            <a:noFill/>
            <a:miter lim="800000"/>
            <a:headEnd/>
            <a:tailEnd/>
          </a:ln>
        </p:spPr>
      </p:pic>
      <p:sp>
        <p:nvSpPr>
          <p:cNvPr id="330" name="Freihandform 329"/>
          <p:cNvSpPr/>
          <p:nvPr/>
        </p:nvSpPr>
        <p:spPr bwMode="auto">
          <a:xfrm flipH="1">
            <a:off x="5146801" y="2623716"/>
            <a:ext cx="757274" cy="3442012"/>
          </a:xfrm>
          <a:custGeom>
            <a:avLst/>
            <a:gdLst>
              <a:gd name="connsiteX0" fmla="*/ 2366128 w 2366128"/>
              <a:gd name="connsiteY0" fmla="*/ 0 h 2856321"/>
              <a:gd name="connsiteX1" fmla="*/ 1960775 w 2366128"/>
              <a:gd name="connsiteY1" fmla="*/ 829558 h 2856321"/>
              <a:gd name="connsiteX2" fmla="*/ 490194 w 2366128"/>
              <a:gd name="connsiteY2" fmla="*/ 1725105 h 2856321"/>
              <a:gd name="connsiteX3" fmla="*/ 0 w 2366128"/>
              <a:gd name="connsiteY3" fmla="*/ 2856321 h 2856321"/>
            </a:gdLst>
            <a:ahLst/>
            <a:cxnLst>
              <a:cxn ang="0">
                <a:pos x="connsiteX0" y="connsiteY0"/>
              </a:cxn>
              <a:cxn ang="0">
                <a:pos x="connsiteX1" y="connsiteY1"/>
              </a:cxn>
              <a:cxn ang="0">
                <a:pos x="connsiteX2" y="connsiteY2"/>
              </a:cxn>
              <a:cxn ang="0">
                <a:pos x="connsiteX3" y="connsiteY3"/>
              </a:cxn>
            </a:cxnLst>
            <a:rect l="l" t="t" r="r" b="b"/>
            <a:pathLst>
              <a:path w="2366128" h="2856321">
                <a:moveTo>
                  <a:pt x="2366128" y="0"/>
                </a:moveTo>
                <a:cubicBezTo>
                  <a:pt x="2319779" y="271020"/>
                  <a:pt x="2273431" y="542041"/>
                  <a:pt x="1960775" y="829558"/>
                </a:cubicBezTo>
                <a:cubicBezTo>
                  <a:pt x="1648119" y="1117075"/>
                  <a:pt x="816990" y="1387311"/>
                  <a:pt x="490194" y="1725105"/>
                </a:cubicBezTo>
                <a:cubicBezTo>
                  <a:pt x="163398" y="2062899"/>
                  <a:pt x="81699" y="2459610"/>
                  <a:pt x="0" y="2856321"/>
                </a:cubicBezTo>
              </a:path>
            </a:pathLst>
          </a:custGeom>
          <a:ln w="57150">
            <a:solidFill>
              <a:schemeClr val="bg1">
                <a:lumMod val="65000"/>
              </a:schemeClr>
            </a:solidFill>
            <a:headEnd type="triangle" w="med" len="med"/>
            <a:tailEnd type="triangle" w="med" len="med"/>
          </a:ln>
          <a:effectLst>
            <a:glow rad="101600">
              <a:schemeClr val="bg1">
                <a:lumMod val="8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de-DE"/>
          </a:p>
        </p:txBody>
      </p:sp>
      <p:sp>
        <p:nvSpPr>
          <p:cNvPr id="331" name="Freihandform 330"/>
          <p:cNvSpPr/>
          <p:nvPr/>
        </p:nvSpPr>
        <p:spPr bwMode="auto">
          <a:xfrm flipH="1">
            <a:off x="5399810" y="2623716"/>
            <a:ext cx="1368728" cy="3635753"/>
          </a:xfrm>
          <a:custGeom>
            <a:avLst/>
            <a:gdLst>
              <a:gd name="connsiteX0" fmla="*/ 2366128 w 2366128"/>
              <a:gd name="connsiteY0" fmla="*/ 0 h 2856321"/>
              <a:gd name="connsiteX1" fmla="*/ 1960775 w 2366128"/>
              <a:gd name="connsiteY1" fmla="*/ 829558 h 2856321"/>
              <a:gd name="connsiteX2" fmla="*/ 490194 w 2366128"/>
              <a:gd name="connsiteY2" fmla="*/ 1725105 h 2856321"/>
              <a:gd name="connsiteX3" fmla="*/ 0 w 2366128"/>
              <a:gd name="connsiteY3" fmla="*/ 2856321 h 2856321"/>
            </a:gdLst>
            <a:ahLst/>
            <a:cxnLst>
              <a:cxn ang="0">
                <a:pos x="connsiteX0" y="connsiteY0"/>
              </a:cxn>
              <a:cxn ang="0">
                <a:pos x="connsiteX1" y="connsiteY1"/>
              </a:cxn>
              <a:cxn ang="0">
                <a:pos x="connsiteX2" y="connsiteY2"/>
              </a:cxn>
              <a:cxn ang="0">
                <a:pos x="connsiteX3" y="connsiteY3"/>
              </a:cxn>
            </a:cxnLst>
            <a:rect l="l" t="t" r="r" b="b"/>
            <a:pathLst>
              <a:path w="2366128" h="2856321">
                <a:moveTo>
                  <a:pt x="2366128" y="0"/>
                </a:moveTo>
                <a:cubicBezTo>
                  <a:pt x="2319779" y="271020"/>
                  <a:pt x="2273431" y="542041"/>
                  <a:pt x="1960775" y="829558"/>
                </a:cubicBezTo>
                <a:cubicBezTo>
                  <a:pt x="1648119" y="1117075"/>
                  <a:pt x="816990" y="1387311"/>
                  <a:pt x="490194" y="1725105"/>
                </a:cubicBezTo>
                <a:cubicBezTo>
                  <a:pt x="163398" y="2062899"/>
                  <a:pt x="81699" y="2459610"/>
                  <a:pt x="0" y="2856321"/>
                </a:cubicBezTo>
              </a:path>
            </a:pathLst>
          </a:custGeom>
          <a:ln w="57150">
            <a:solidFill>
              <a:schemeClr val="bg1">
                <a:lumMod val="65000"/>
              </a:schemeClr>
            </a:solidFill>
            <a:headEnd type="triangle" w="med" len="med"/>
            <a:tailEnd type="triangle" w="med" len="med"/>
          </a:ln>
          <a:effectLst>
            <a:glow rad="101600">
              <a:schemeClr val="bg1">
                <a:lumMod val="8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de-DE"/>
          </a:p>
        </p:txBody>
      </p:sp>
      <p:pic>
        <p:nvPicPr>
          <p:cNvPr id="24662" name="Bild 115" descr="secoip66.png"/>
          <p:cNvPicPr>
            <a:picLocks noChangeAspect="1"/>
          </p:cNvPicPr>
          <p:nvPr/>
        </p:nvPicPr>
        <p:blipFill>
          <a:blip r:embed="rId17" cstate="print"/>
          <a:srcRect/>
          <a:stretch>
            <a:fillRect/>
          </a:stretch>
        </p:blipFill>
        <p:spPr bwMode="auto">
          <a:xfrm>
            <a:off x="1541463" y="5235575"/>
            <a:ext cx="1087437" cy="728663"/>
          </a:xfrm>
          <a:prstGeom prst="rect">
            <a:avLst/>
          </a:prstGeom>
          <a:noFill/>
          <a:ln w="9525">
            <a:noFill/>
            <a:miter lim="800000"/>
            <a:headEnd/>
            <a:tailEnd/>
          </a:ln>
        </p:spPr>
      </p:pic>
      <p:pic>
        <p:nvPicPr>
          <p:cNvPr id="24663" name="Bild 116" descr="secoip66.png"/>
          <p:cNvPicPr>
            <a:picLocks noChangeAspect="1"/>
          </p:cNvPicPr>
          <p:nvPr/>
        </p:nvPicPr>
        <p:blipFill>
          <a:blip r:embed="rId18" cstate="print"/>
          <a:srcRect/>
          <a:stretch>
            <a:fillRect/>
          </a:stretch>
        </p:blipFill>
        <p:spPr bwMode="auto">
          <a:xfrm>
            <a:off x="4787900" y="6065838"/>
            <a:ext cx="1085850" cy="727075"/>
          </a:xfrm>
          <a:prstGeom prst="rect">
            <a:avLst/>
          </a:prstGeom>
          <a:noFill/>
          <a:ln w="9525">
            <a:noFill/>
            <a:miter lim="800000"/>
            <a:headEnd/>
            <a:tailEnd/>
          </a:ln>
        </p:spPr>
      </p:pic>
      <p:pic>
        <p:nvPicPr>
          <p:cNvPr id="24664" name="Bild 117" descr="secoip66.png"/>
          <p:cNvPicPr>
            <a:picLocks noChangeAspect="1"/>
          </p:cNvPicPr>
          <p:nvPr/>
        </p:nvPicPr>
        <p:blipFill>
          <a:blip r:embed="rId18" cstate="print"/>
          <a:srcRect/>
          <a:stretch>
            <a:fillRect/>
          </a:stretch>
        </p:blipFill>
        <p:spPr bwMode="auto">
          <a:xfrm>
            <a:off x="6978650" y="5730875"/>
            <a:ext cx="1085850" cy="728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rafik 107" descr="Fotolia_3568333_S.jpg"/>
          <p:cNvPicPr>
            <a:picLocks noChangeAspect="1"/>
          </p:cNvPicPr>
          <p:nvPr/>
        </p:nvPicPr>
        <p:blipFill>
          <a:blip r:embed="rId2" cstate="print"/>
          <a:srcRect l="8713" t="10902" r="12262" b="7602"/>
          <a:stretch>
            <a:fillRect/>
          </a:stretch>
        </p:blipFill>
        <p:spPr bwMode="auto">
          <a:xfrm>
            <a:off x="4151313" y="1624013"/>
            <a:ext cx="4772025" cy="3743325"/>
          </a:xfrm>
          <a:prstGeom prst="rect">
            <a:avLst/>
          </a:prstGeom>
          <a:noFill/>
          <a:ln w="9525">
            <a:noFill/>
            <a:miter lim="800000"/>
            <a:headEnd/>
            <a:tailEnd/>
          </a:ln>
        </p:spPr>
      </p:pic>
      <p:sp>
        <p:nvSpPr>
          <p:cNvPr id="101378" name="Titel 1"/>
          <p:cNvSpPr>
            <a:spLocks noGrp="1"/>
          </p:cNvSpPr>
          <p:nvPr>
            <p:ph type="title"/>
          </p:nvPr>
        </p:nvSpPr>
        <p:spPr bwMode="auto"/>
        <p:txBody>
          <a:bodyPr wrap="square" numCol="1" compatLnSpc="1">
            <a:prstTxWarp prst="textNoShape">
              <a:avLst/>
            </a:prstTxWarp>
          </a:bodyPr>
          <a:lstStyle/>
          <a:p>
            <a:pPr eaLnBrk="1" fontAlgn="auto" hangingPunct="1">
              <a:spcAft>
                <a:spcPts val="0"/>
              </a:spcAft>
              <a:defRPr/>
            </a:pPr>
            <a:r>
              <a:rPr lang="de-DE" dirty="0" smtClean="0"/>
              <a:t>SeCo  Segment</a:t>
            </a:r>
            <a:r>
              <a:rPr lang="lv-LV" dirty="0" smtClean="0"/>
              <a:t>u</a:t>
            </a:r>
            <a:r>
              <a:rPr lang="de-DE" dirty="0" smtClean="0"/>
              <a:t> </a:t>
            </a:r>
            <a:r>
              <a:rPr lang="lv-LV" dirty="0" smtClean="0"/>
              <a:t>K</a:t>
            </a:r>
            <a:r>
              <a:rPr lang="de-DE" dirty="0" smtClean="0"/>
              <a:t>ontroller</a:t>
            </a:r>
            <a:r>
              <a:rPr lang="lv-LV" dirty="0" err="1" smtClean="0"/>
              <a:t>is</a:t>
            </a:r>
            <a:endParaRPr lang="de-DE" dirty="0" smtClean="0"/>
          </a:p>
        </p:txBody>
      </p:sp>
      <p:pic>
        <p:nvPicPr>
          <p:cNvPr id="25604" name="Bild 4" descr="secoip66.png"/>
          <p:cNvPicPr>
            <a:picLocks noChangeAspect="1"/>
          </p:cNvPicPr>
          <p:nvPr/>
        </p:nvPicPr>
        <p:blipFill>
          <a:blip r:embed="rId3" cstate="print"/>
          <a:srcRect/>
          <a:stretch>
            <a:fillRect/>
          </a:stretch>
        </p:blipFill>
        <p:spPr bwMode="auto">
          <a:xfrm>
            <a:off x="-914400" y="2001838"/>
            <a:ext cx="5562600" cy="3724275"/>
          </a:xfrm>
          <a:prstGeom prst="rect">
            <a:avLst/>
          </a:prstGeom>
          <a:noFill/>
          <a:ln w="9525">
            <a:noFill/>
            <a:miter lim="800000"/>
            <a:headEnd/>
            <a:tailEnd/>
          </a:ln>
        </p:spPr>
      </p:pic>
      <p:sp>
        <p:nvSpPr>
          <p:cNvPr id="6" name="Inhaltsplatzhalter 2"/>
          <p:cNvSpPr txBox="1">
            <a:spLocks/>
          </p:cNvSpPr>
          <p:nvPr/>
        </p:nvSpPr>
        <p:spPr bwMode="auto">
          <a:xfrm>
            <a:off x="4648200" y="1828800"/>
            <a:ext cx="4038600" cy="5029200"/>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a:lstStyle>
            <a:lvl1pPr marL="342900" indent="-34290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spcBef>
                <a:spcPct val="20000"/>
              </a:spcBef>
              <a:defRPr/>
            </a:pPr>
            <a:r>
              <a:rPr lang="de-DE" sz="3200" smtClean="0">
                <a:latin typeface="Myriad Pro" pitchFamily="34" charset="0"/>
              </a:rPr>
              <a:t>SeCo IP 66</a:t>
            </a:r>
          </a:p>
          <a:p>
            <a:pPr eaLnBrk="1" hangingPunct="1">
              <a:spcBef>
                <a:spcPct val="20000"/>
              </a:spcBef>
              <a:buFont typeface="Arial" charset="0"/>
              <a:buChar char="•"/>
              <a:defRPr/>
            </a:pPr>
            <a:r>
              <a:rPr lang="de-DE" sz="2400" smtClean="0">
                <a:latin typeface="Myriad Pro" pitchFamily="34" charset="0"/>
              </a:rPr>
              <a:t>IP66, </a:t>
            </a:r>
            <a:r>
              <a:rPr lang="lv-LV" sz="2400" smtClean="0">
                <a:latin typeface="Myriad Pro" pitchFamily="34" charset="0"/>
              </a:rPr>
              <a:t>nav nepieciešama atsevišķa novietne</a:t>
            </a:r>
            <a:endParaRPr lang="de-DE" sz="2400" smtClean="0">
              <a:latin typeface="Myriad Pro" pitchFamily="34" charset="0"/>
            </a:endParaRPr>
          </a:p>
          <a:p>
            <a:pPr eaLnBrk="1" hangingPunct="1">
              <a:spcBef>
                <a:spcPct val="20000"/>
              </a:spcBef>
              <a:buFont typeface="Arial" charset="0"/>
              <a:buChar char="•"/>
              <a:defRPr/>
            </a:pPr>
            <a:r>
              <a:rPr lang="de-DE" sz="2400" smtClean="0">
                <a:latin typeface="Myriad Pro" pitchFamily="34" charset="0"/>
              </a:rPr>
              <a:t>ZigBee </a:t>
            </a:r>
            <a:r>
              <a:rPr lang="lv-LV" sz="2400" smtClean="0">
                <a:latin typeface="Myriad Pro" pitchFamily="34" charset="0"/>
              </a:rPr>
              <a:t>Režģtīkls</a:t>
            </a:r>
            <a:endParaRPr lang="de-DE" sz="2400" smtClean="0">
              <a:latin typeface="Myriad Pro" pitchFamily="34" charset="0"/>
            </a:endParaRPr>
          </a:p>
          <a:p>
            <a:pPr eaLnBrk="1" hangingPunct="1">
              <a:spcBef>
                <a:spcPct val="20000"/>
              </a:spcBef>
              <a:buFont typeface="Arial" charset="0"/>
              <a:buChar char="•"/>
              <a:defRPr/>
            </a:pPr>
            <a:r>
              <a:rPr lang="lv-LV" sz="2400" smtClean="0">
                <a:latin typeface="Myriad Pro" pitchFamily="34" charset="0"/>
              </a:rPr>
              <a:t>Iekļauts enerģijas avots</a:t>
            </a:r>
            <a:endParaRPr lang="de-DE" sz="2400" smtClean="0">
              <a:latin typeface="Myriad Pro" pitchFamily="34" charset="0"/>
            </a:endParaRPr>
          </a:p>
          <a:p>
            <a:pPr eaLnBrk="1" hangingPunct="1">
              <a:spcBef>
                <a:spcPct val="20000"/>
              </a:spcBef>
              <a:buFont typeface="Arial" charset="0"/>
              <a:buChar char="•"/>
              <a:defRPr/>
            </a:pPr>
            <a:r>
              <a:rPr lang="de-DE" sz="2400" smtClean="0">
                <a:latin typeface="Myriad Pro" pitchFamily="34" charset="0"/>
              </a:rPr>
              <a:t>2,5G/3G Modem</a:t>
            </a:r>
            <a:r>
              <a:rPr lang="lv-LV" sz="2400" smtClean="0">
                <a:latin typeface="Myriad Pro" pitchFamily="34" charset="0"/>
              </a:rPr>
              <a:t>s</a:t>
            </a:r>
            <a:r>
              <a:rPr lang="de-DE" sz="2400" smtClean="0">
                <a:latin typeface="Myriad Pro" pitchFamily="34" charset="0"/>
              </a:rPr>
              <a:t> </a:t>
            </a:r>
            <a:r>
              <a:rPr lang="lv-LV" sz="2400" smtClean="0">
                <a:latin typeface="Myriad Pro" pitchFamily="34" charset="0"/>
              </a:rPr>
              <a:t>korpusā</a:t>
            </a:r>
            <a:endParaRPr lang="de-DE" sz="2400" smtClean="0">
              <a:latin typeface="Myriad Pro" pitchFamily="34" charset="0"/>
            </a:endParaRPr>
          </a:p>
          <a:p>
            <a:pPr eaLnBrk="1" hangingPunct="1">
              <a:spcBef>
                <a:spcPct val="20000"/>
              </a:spcBef>
              <a:buFont typeface="Arial" charset="0"/>
              <a:buChar char="•"/>
              <a:defRPr/>
            </a:pPr>
            <a:r>
              <a:rPr lang="lv-LV" sz="2400" smtClean="0">
                <a:latin typeface="Myriad Pro" pitchFamily="34" charset="0"/>
              </a:rPr>
              <a:t>Nodrošina 150 gaismekļus</a:t>
            </a:r>
            <a:endParaRPr lang="de-DE" sz="2400" smtClean="0">
              <a:latin typeface="Myriad Pro"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Grafik 107" descr="Fotolia_3568333_S.jpg"/>
          <p:cNvPicPr>
            <a:picLocks noChangeAspect="1"/>
          </p:cNvPicPr>
          <p:nvPr/>
        </p:nvPicPr>
        <p:blipFill>
          <a:blip r:embed="rId2" cstate="print"/>
          <a:srcRect l="8713" t="10902" r="12262" b="7602"/>
          <a:stretch>
            <a:fillRect/>
          </a:stretch>
        </p:blipFill>
        <p:spPr bwMode="auto">
          <a:xfrm>
            <a:off x="4572000" y="2214563"/>
            <a:ext cx="4405313" cy="2670175"/>
          </a:xfrm>
          <a:prstGeom prst="rect">
            <a:avLst/>
          </a:prstGeom>
          <a:noFill/>
          <a:ln w="9525">
            <a:noFill/>
            <a:miter lim="800000"/>
            <a:headEnd/>
            <a:tailEnd/>
          </a:ln>
        </p:spPr>
      </p:pic>
      <p:sp>
        <p:nvSpPr>
          <p:cNvPr id="106498" name="Titel 1"/>
          <p:cNvSpPr>
            <a:spLocks noGrp="1"/>
          </p:cNvSpPr>
          <p:nvPr>
            <p:ph type="title"/>
          </p:nvPr>
        </p:nvSpPr>
        <p:spPr bwMode="auto"/>
        <p:txBody>
          <a:bodyPr wrap="square" numCol="1" compatLnSpc="1">
            <a:prstTxWarp prst="textNoShape">
              <a:avLst/>
            </a:prstTxWarp>
          </a:bodyPr>
          <a:lstStyle/>
          <a:p>
            <a:pPr eaLnBrk="1" fontAlgn="auto" hangingPunct="1">
              <a:spcAft>
                <a:spcPts val="0"/>
              </a:spcAft>
              <a:defRPr/>
            </a:pPr>
            <a:r>
              <a:rPr lang="de-DE" dirty="0" smtClean="0"/>
              <a:t>LuCo </a:t>
            </a:r>
            <a:r>
              <a:rPr lang="lv-LV" dirty="0" smtClean="0"/>
              <a:t>Gaismekļa</a:t>
            </a:r>
            <a:r>
              <a:rPr lang="de-DE" dirty="0" smtClean="0"/>
              <a:t> </a:t>
            </a:r>
            <a:r>
              <a:rPr lang="lv-LV" dirty="0" smtClean="0"/>
              <a:t>K</a:t>
            </a:r>
            <a:r>
              <a:rPr lang="de-DE" dirty="0" smtClean="0"/>
              <a:t>ontrol</a:t>
            </a:r>
            <a:r>
              <a:rPr lang="lv-LV" dirty="0" smtClean="0"/>
              <a:t>ieris</a:t>
            </a:r>
            <a:endParaRPr lang="de-DE" dirty="0" smtClean="0"/>
          </a:p>
        </p:txBody>
      </p:sp>
      <p:sp>
        <p:nvSpPr>
          <p:cNvPr id="26628" name="Inhaltsplatzhalter 2"/>
          <p:cNvSpPr txBox="1">
            <a:spLocks/>
          </p:cNvSpPr>
          <p:nvPr/>
        </p:nvSpPr>
        <p:spPr bwMode="auto">
          <a:xfrm>
            <a:off x="5410200" y="1295400"/>
            <a:ext cx="3348038" cy="5029200"/>
          </a:xfrm>
          <a:prstGeom prst="rect">
            <a:avLst/>
          </a:prstGeom>
          <a:noFill/>
          <a:ln w="9525">
            <a:noFill/>
            <a:miter lim="800000"/>
            <a:headEnd/>
            <a:tailEnd/>
          </a:ln>
        </p:spPr>
        <p:txBody>
          <a:bodyPr/>
          <a:lstStyle/>
          <a:p>
            <a:pPr marL="342900" indent="-342900">
              <a:spcBef>
                <a:spcPct val="20000"/>
              </a:spcBef>
            </a:pPr>
            <a:endParaRPr lang="en-US" sz="3200">
              <a:solidFill>
                <a:srgbClr val="7F7F7F"/>
              </a:solidFill>
              <a:latin typeface="Myriad Pro" pitchFamily="34" charset="0"/>
            </a:endParaRPr>
          </a:p>
        </p:txBody>
      </p:sp>
      <p:sp>
        <p:nvSpPr>
          <p:cNvPr id="26629" name="Inhaltsplatzhalter 2"/>
          <p:cNvSpPr txBox="1">
            <a:spLocks/>
          </p:cNvSpPr>
          <p:nvPr/>
        </p:nvSpPr>
        <p:spPr bwMode="auto">
          <a:xfrm>
            <a:off x="4929188" y="2500313"/>
            <a:ext cx="4038600" cy="5029200"/>
          </a:xfrm>
          <a:prstGeom prst="rect">
            <a:avLst/>
          </a:prstGeom>
          <a:noFill/>
          <a:ln w="9525">
            <a:noFill/>
            <a:miter lim="800000"/>
            <a:headEnd/>
            <a:tailEnd/>
          </a:ln>
        </p:spPr>
        <p:txBody>
          <a:bodyPr/>
          <a:lstStyle/>
          <a:p>
            <a:pPr marL="342900" indent="-342900">
              <a:spcBef>
                <a:spcPct val="20000"/>
              </a:spcBef>
            </a:pPr>
            <a:r>
              <a:rPr lang="de-DE" sz="3200">
                <a:latin typeface="Myriad Pro" pitchFamily="34" charset="0"/>
              </a:rPr>
              <a:t>LuCo MD /MB</a:t>
            </a:r>
          </a:p>
          <a:p>
            <a:pPr marL="342900" indent="-342900">
              <a:spcBef>
                <a:spcPct val="20000"/>
              </a:spcBef>
              <a:buFont typeface="Arial" charset="0"/>
              <a:buChar char="•"/>
            </a:pPr>
            <a:r>
              <a:rPr lang="de-DE" sz="2400">
                <a:latin typeface="Myriad Pro" pitchFamily="34" charset="0"/>
              </a:rPr>
              <a:t>M</a:t>
            </a:r>
            <a:r>
              <a:rPr lang="lv-LV" sz="2400">
                <a:latin typeface="Myriad Pro" pitchFamily="34" charset="0"/>
              </a:rPr>
              <a:t>ērīšana</a:t>
            </a:r>
            <a:r>
              <a:rPr lang="de-DE" sz="2400">
                <a:latin typeface="Myriad Pro" pitchFamily="34" charset="0"/>
              </a:rPr>
              <a:t>/Dimm</a:t>
            </a:r>
            <a:r>
              <a:rPr lang="lv-LV" sz="2400">
                <a:latin typeface="Myriad Pro" pitchFamily="34" charset="0"/>
              </a:rPr>
              <a:t>ēšana</a:t>
            </a:r>
            <a:endParaRPr lang="de-DE" sz="2400">
              <a:latin typeface="Myriad Pro" pitchFamily="34" charset="0"/>
            </a:endParaRPr>
          </a:p>
          <a:p>
            <a:pPr marL="342900" indent="-342900">
              <a:spcBef>
                <a:spcPct val="20000"/>
              </a:spcBef>
              <a:buFont typeface="Arial" charset="0"/>
              <a:buChar char="•"/>
            </a:pPr>
            <a:r>
              <a:rPr lang="de-DE" sz="2400">
                <a:latin typeface="Myriad Pro" pitchFamily="34" charset="0"/>
              </a:rPr>
              <a:t>M</a:t>
            </a:r>
            <a:r>
              <a:rPr lang="lv-LV" sz="2400">
                <a:latin typeface="Myriad Pro" pitchFamily="34" charset="0"/>
              </a:rPr>
              <a:t>ērīšana</a:t>
            </a:r>
            <a:r>
              <a:rPr lang="de-DE" sz="2400">
                <a:latin typeface="Myriad Pro" pitchFamily="34" charset="0"/>
              </a:rPr>
              <a:t>/ </a:t>
            </a:r>
            <a:r>
              <a:rPr lang="lv-LV" sz="2400">
                <a:latin typeface="Myriad Pro" pitchFamily="34" charset="0"/>
              </a:rPr>
              <a:t>Divjaudu</a:t>
            </a:r>
            <a:r>
              <a:rPr lang="de-DE" sz="2400">
                <a:latin typeface="Myriad Pro" pitchFamily="34" charset="0"/>
              </a:rPr>
              <a:t> </a:t>
            </a:r>
            <a:r>
              <a:rPr lang="lv-LV" sz="2400">
                <a:latin typeface="Myriad Pro" pitchFamily="34" charset="0"/>
              </a:rPr>
              <a:t>b</a:t>
            </a:r>
            <a:r>
              <a:rPr lang="de-DE" sz="2400">
                <a:latin typeface="Myriad Pro" pitchFamily="34" charset="0"/>
              </a:rPr>
              <a:t>alast</a:t>
            </a:r>
            <a:r>
              <a:rPr lang="lv-LV" sz="2400">
                <a:latin typeface="Myriad Pro" pitchFamily="34" charset="0"/>
              </a:rPr>
              <a:t>s</a:t>
            </a:r>
            <a:endParaRPr lang="de-DE" sz="2400">
              <a:latin typeface="Myriad Pro" pitchFamily="34" charset="0"/>
            </a:endParaRPr>
          </a:p>
        </p:txBody>
      </p:sp>
      <p:pic>
        <p:nvPicPr>
          <p:cNvPr id="26630" name="Bild 14" descr="luco_frei_ebenen.png"/>
          <p:cNvPicPr>
            <a:picLocks noChangeAspect="1"/>
          </p:cNvPicPr>
          <p:nvPr/>
        </p:nvPicPr>
        <p:blipFill>
          <a:blip r:embed="rId3" cstate="print"/>
          <a:srcRect/>
          <a:stretch>
            <a:fillRect/>
          </a:stretch>
        </p:blipFill>
        <p:spPr bwMode="auto">
          <a:xfrm>
            <a:off x="-500063" y="1143000"/>
            <a:ext cx="5661026" cy="4767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107" descr="Fotolia_3568333_S.jpg"/>
          <p:cNvPicPr>
            <a:picLocks noChangeAspect="1"/>
          </p:cNvPicPr>
          <p:nvPr/>
        </p:nvPicPr>
        <p:blipFill>
          <a:blip r:embed="rId2" cstate="print"/>
          <a:srcRect l="8713" t="10902" r="12262" b="7602"/>
          <a:stretch>
            <a:fillRect/>
          </a:stretch>
        </p:blipFill>
        <p:spPr bwMode="auto">
          <a:xfrm>
            <a:off x="4572000" y="2214563"/>
            <a:ext cx="4405313" cy="2670175"/>
          </a:xfrm>
          <a:prstGeom prst="rect">
            <a:avLst/>
          </a:prstGeom>
          <a:noFill/>
          <a:ln w="9525">
            <a:noFill/>
            <a:miter lim="800000"/>
            <a:headEnd/>
            <a:tailEnd/>
          </a:ln>
        </p:spPr>
      </p:pic>
      <p:sp>
        <p:nvSpPr>
          <p:cNvPr id="5" name="Titel 1"/>
          <p:cNvSpPr>
            <a:spLocks noGrp="1"/>
          </p:cNvSpPr>
          <p:nvPr>
            <p:ph type="title"/>
          </p:nvPr>
        </p:nvSpPr>
        <p:spPr bwMode="auto">
          <a:xfrm>
            <a:off x="457200" y="274638"/>
            <a:ext cx="8229600" cy="1143000"/>
          </a:xfrm>
        </p:spPr>
        <p:txBody>
          <a:bodyPr wrap="square" numCol="1" compatLnSpc="1">
            <a:prstTxWarp prst="textNoShape">
              <a:avLst/>
            </a:prstTxWarp>
          </a:bodyPr>
          <a:lstStyle/>
          <a:p>
            <a:pPr eaLnBrk="1" fontAlgn="auto" hangingPunct="1">
              <a:spcAft>
                <a:spcPts val="0"/>
              </a:spcAft>
              <a:defRPr/>
            </a:pPr>
            <a:r>
              <a:rPr lang="lv-LV" dirty="0" err="1" smtClean="0"/>
              <a:t>Co</a:t>
            </a:r>
            <a:r>
              <a:rPr lang="de-DE" dirty="0" smtClean="0"/>
              <a:t>Co </a:t>
            </a:r>
            <a:r>
              <a:rPr lang="lv-LV" dirty="0" smtClean="0"/>
              <a:t>Balsta</a:t>
            </a:r>
            <a:r>
              <a:rPr lang="de-DE" dirty="0" smtClean="0"/>
              <a:t> </a:t>
            </a:r>
            <a:r>
              <a:rPr lang="lv-LV" dirty="0" smtClean="0"/>
              <a:t>K</a:t>
            </a:r>
            <a:r>
              <a:rPr lang="de-DE" dirty="0" smtClean="0"/>
              <a:t>ontrol</a:t>
            </a:r>
            <a:r>
              <a:rPr lang="lv-LV" dirty="0" smtClean="0"/>
              <a:t>ieris</a:t>
            </a:r>
            <a:endParaRPr lang="de-DE" dirty="0" smtClean="0"/>
          </a:p>
        </p:txBody>
      </p:sp>
      <p:sp>
        <p:nvSpPr>
          <p:cNvPr id="27652" name="Inhaltsplatzhalter 2"/>
          <p:cNvSpPr txBox="1">
            <a:spLocks/>
          </p:cNvSpPr>
          <p:nvPr/>
        </p:nvSpPr>
        <p:spPr bwMode="auto">
          <a:xfrm>
            <a:off x="5410200" y="1295400"/>
            <a:ext cx="3348038" cy="5029200"/>
          </a:xfrm>
          <a:prstGeom prst="rect">
            <a:avLst/>
          </a:prstGeom>
          <a:noFill/>
          <a:ln w="9525">
            <a:noFill/>
            <a:miter lim="800000"/>
            <a:headEnd/>
            <a:tailEnd/>
          </a:ln>
        </p:spPr>
        <p:txBody>
          <a:bodyPr/>
          <a:lstStyle/>
          <a:p>
            <a:pPr marL="342900" indent="-342900">
              <a:spcBef>
                <a:spcPct val="20000"/>
              </a:spcBef>
            </a:pPr>
            <a:endParaRPr lang="en-US" sz="3200">
              <a:solidFill>
                <a:srgbClr val="7F7F7F"/>
              </a:solidFill>
              <a:latin typeface="Myriad Pro" pitchFamily="34" charset="0"/>
            </a:endParaRPr>
          </a:p>
        </p:txBody>
      </p:sp>
      <p:sp>
        <p:nvSpPr>
          <p:cNvPr id="27653" name="Inhaltsplatzhalter 2"/>
          <p:cNvSpPr txBox="1">
            <a:spLocks/>
          </p:cNvSpPr>
          <p:nvPr/>
        </p:nvSpPr>
        <p:spPr bwMode="auto">
          <a:xfrm>
            <a:off x="4929188" y="2500313"/>
            <a:ext cx="4038600" cy="2857500"/>
          </a:xfrm>
          <a:prstGeom prst="rect">
            <a:avLst/>
          </a:prstGeom>
          <a:noFill/>
          <a:ln w="9525">
            <a:noFill/>
            <a:miter lim="800000"/>
            <a:headEnd/>
            <a:tailEnd/>
          </a:ln>
        </p:spPr>
        <p:txBody>
          <a:bodyPr/>
          <a:lstStyle/>
          <a:p>
            <a:pPr marL="342900" indent="-342900">
              <a:spcBef>
                <a:spcPct val="20000"/>
              </a:spcBef>
            </a:pPr>
            <a:r>
              <a:rPr lang="de-DE" sz="3200">
                <a:latin typeface="Myriad Pro" pitchFamily="34" charset="0"/>
              </a:rPr>
              <a:t>LuCo MD /MB</a:t>
            </a:r>
          </a:p>
          <a:p>
            <a:pPr marL="342900" indent="-342900">
              <a:spcBef>
                <a:spcPct val="20000"/>
              </a:spcBef>
              <a:buFont typeface="Arial" charset="0"/>
              <a:buChar char="•"/>
            </a:pPr>
            <a:r>
              <a:rPr lang="de-DE" sz="2400">
                <a:latin typeface="Myriad Pro" pitchFamily="34" charset="0"/>
              </a:rPr>
              <a:t>M</a:t>
            </a:r>
            <a:r>
              <a:rPr lang="lv-LV" sz="2400">
                <a:latin typeface="Myriad Pro" pitchFamily="34" charset="0"/>
              </a:rPr>
              <a:t>ērīšana</a:t>
            </a:r>
            <a:r>
              <a:rPr lang="de-DE" sz="2400">
                <a:latin typeface="Myriad Pro" pitchFamily="34" charset="0"/>
              </a:rPr>
              <a:t>/Dimm</a:t>
            </a:r>
            <a:r>
              <a:rPr lang="lv-LV" sz="2400">
                <a:latin typeface="Myriad Pro" pitchFamily="34" charset="0"/>
              </a:rPr>
              <a:t>ēšana</a:t>
            </a:r>
            <a:endParaRPr lang="de-DE" sz="2400">
              <a:latin typeface="Myriad Pro" pitchFamily="34" charset="0"/>
            </a:endParaRPr>
          </a:p>
          <a:p>
            <a:pPr marL="342900" indent="-342900">
              <a:spcBef>
                <a:spcPct val="20000"/>
              </a:spcBef>
              <a:buFont typeface="Arial" charset="0"/>
              <a:buChar char="•"/>
            </a:pPr>
            <a:r>
              <a:rPr lang="lv-LV" sz="2400">
                <a:latin typeface="Myriad Pro" pitchFamily="34" charset="0"/>
              </a:rPr>
              <a:t>Paredzēts diviem gaismekļiem</a:t>
            </a:r>
            <a:endParaRPr lang="de-DE" sz="2400">
              <a:latin typeface="Myriad Pro" pitchFamily="34" charset="0"/>
            </a:endParaRPr>
          </a:p>
        </p:txBody>
      </p:sp>
      <p:pic>
        <p:nvPicPr>
          <p:cNvPr id="27654" name="Picture 7" descr="COCO.jpg"/>
          <p:cNvPicPr>
            <a:picLocks noChangeAspect="1"/>
          </p:cNvPicPr>
          <p:nvPr/>
        </p:nvPicPr>
        <p:blipFill>
          <a:blip r:embed="rId3" cstate="print"/>
          <a:srcRect/>
          <a:stretch>
            <a:fillRect/>
          </a:stretch>
        </p:blipFill>
        <p:spPr bwMode="auto">
          <a:xfrm>
            <a:off x="642938" y="1785938"/>
            <a:ext cx="2706687" cy="393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feld 14"/>
          <p:cNvSpPr txBox="1">
            <a:spLocks noChangeArrowheads="1"/>
          </p:cNvSpPr>
          <p:nvPr/>
        </p:nvSpPr>
        <p:spPr bwMode="auto">
          <a:xfrm>
            <a:off x="428625" y="285750"/>
            <a:ext cx="2806700" cy="461963"/>
          </a:xfrm>
          <a:prstGeom prst="rect">
            <a:avLst/>
          </a:prstGeom>
          <a:noFill/>
          <a:ln w="9525">
            <a:noFill/>
            <a:miter lim="800000"/>
            <a:headEnd/>
            <a:tailEnd/>
          </a:ln>
        </p:spPr>
        <p:txBody>
          <a:bodyPr wrap="none">
            <a:spAutoFit/>
          </a:bodyPr>
          <a:lstStyle/>
          <a:p>
            <a:r>
              <a:rPr lang="de-DE" sz="2400" b="1">
                <a:latin typeface="Calibri" pitchFamily="34" charset="0"/>
              </a:rPr>
              <a:t>R</a:t>
            </a:r>
            <a:r>
              <a:rPr lang="lv-LV" sz="2400" b="1">
                <a:latin typeface="Calibri" pitchFamily="34" charset="0"/>
              </a:rPr>
              <a:t>ežģtīkla</a:t>
            </a:r>
            <a:r>
              <a:rPr lang="de-DE" sz="2400" b="1">
                <a:latin typeface="Calibri" pitchFamily="34" charset="0"/>
              </a:rPr>
              <a:t>- Topolo</a:t>
            </a:r>
            <a:r>
              <a:rPr lang="lv-LV" sz="2400" b="1">
                <a:latin typeface="Calibri" pitchFamily="34" charset="0"/>
              </a:rPr>
              <a:t>ģija</a:t>
            </a:r>
            <a:endParaRPr lang="de-DE" sz="2400" b="1">
              <a:latin typeface="Calibri" pitchFamily="34" charset="0"/>
            </a:endParaRPr>
          </a:p>
        </p:txBody>
      </p:sp>
      <p:pic>
        <p:nvPicPr>
          <p:cNvPr id="28675" name="Picture 1"/>
          <p:cNvPicPr>
            <a:picLocks noChangeAspect="1" noChangeArrowheads="1"/>
          </p:cNvPicPr>
          <p:nvPr/>
        </p:nvPicPr>
        <p:blipFill>
          <a:blip r:embed="rId3" cstate="print"/>
          <a:srcRect/>
          <a:stretch>
            <a:fillRect/>
          </a:stretch>
        </p:blipFill>
        <p:spPr bwMode="auto">
          <a:xfrm>
            <a:off x="0" y="928688"/>
            <a:ext cx="6376988" cy="4929187"/>
          </a:xfrm>
          <a:prstGeom prst="rect">
            <a:avLst/>
          </a:prstGeom>
          <a:noFill/>
          <a:ln w="9525">
            <a:noFill/>
            <a:miter lim="800000"/>
            <a:headEnd/>
            <a:tailEnd/>
          </a:ln>
        </p:spPr>
      </p:pic>
      <p:sp>
        <p:nvSpPr>
          <p:cNvPr id="28676" name="Rechteck 11"/>
          <p:cNvSpPr>
            <a:spLocks noChangeArrowheads="1"/>
          </p:cNvSpPr>
          <p:nvPr/>
        </p:nvSpPr>
        <p:spPr bwMode="auto">
          <a:xfrm>
            <a:off x="6143625" y="1000125"/>
            <a:ext cx="2857500" cy="2032000"/>
          </a:xfrm>
          <a:prstGeom prst="rect">
            <a:avLst/>
          </a:prstGeom>
          <a:noFill/>
          <a:ln w="9525">
            <a:noFill/>
            <a:miter lim="800000"/>
            <a:headEnd/>
            <a:tailEnd/>
          </a:ln>
        </p:spPr>
        <p:txBody>
          <a:bodyPr>
            <a:spAutoFit/>
          </a:bodyPr>
          <a:lstStyle/>
          <a:p>
            <a:r>
              <a:rPr lang="lv-LV" b="1">
                <a:latin typeface="Calibri" pitchFamily="34" charset="0"/>
              </a:rPr>
              <a:t>Sevi organizējošs</a:t>
            </a:r>
            <a:r>
              <a:rPr lang="de-DE" b="1">
                <a:latin typeface="Calibri" pitchFamily="34" charset="0"/>
              </a:rPr>
              <a:t>,</a:t>
            </a:r>
            <a:r>
              <a:rPr lang="lv-LV" b="1">
                <a:latin typeface="Calibri" pitchFamily="34" charset="0"/>
              </a:rPr>
              <a:t> sevi ārstējošs režģtīkls</a:t>
            </a:r>
            <a:r>
              <a:rPr lang="de-DE" b="1">
                <a:latin typeface="Calibri" pitchFamily="34" charset="0"/>
              </a:rPr>
              <a:t> . </a:t>
            </a:r>
          </a:p>
          <a:p>
            <a:endParaRPr lang="de-DE" b="1">
              <a:latin typeface="Calibri" pitchFamily="34" charset="0"/>
            </a:endParaRPr>
          </a:p>
          <a:p>
            <a:r>
              <a:rPr lang="lv-LV" b="1">
                <a:latin typeface="Calibri" pitchFamily="34" charset="0"/>
              </a:rPr>
              <a:t>Tīkls pats izvēlas labāko komunikācijas veidu</a:t>
            </a:r>
            <a:r>
              <a:rPr lang="de-DE" b="1">
                <a:latin typeface="Calibri" pitchFamily="34" charset="0"/>
              </a:rPr>
              <a:t>, </a:t>
            </a:r>
            <a:br>
              <a:rPr lang="de-DE" b="1">
                <a:latin typeface="Calibri" pitchFamily="34" charset="0"/>
              </a:rPr>
            </a:br>
            <a:r>
              <a:rPr lang="lv-LV" b="1">
                <a:latin typeface="Calibri" pitchFamily="34" charset="0"/>
              </a:rPr>
              <a:t>atkarībā no apkārtējās vides apstākļiem</a:t>
            </a:r>
            <a:r>
              <a:rPr lang="de-DE" b="1">
                <a:latin typeface="Calibri" pitchFamily="34" charset="0"/>
              </a:rPr>
              <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err="1" smtClean="0"/>
              <a:t>Fep</a:t>
            </a:r>
            <a:r>
              <a:rPr lang="lv-LV" dirty="0" smtClean="0"/>
              <a:t> autori</a:t>
            </a:r>
            <a:endParaRPr lang="lv-LV" dirty="0"/>
          </a:p>
        </p:txBody>
      </p:sp>
      <p:sp>
        <p:nvSpPr>
          <p:cNvPr id="11267" name="Content Placeholder 2"/>
          <p:cNvSpPr>
            <a:spLocks noGrp="1"/>
          </p:cNvSpPr>
          <p:nvPr>
            <p:ph idx="1"/>
          </p:nvPr>
        </p:nvSpPr>
        <p:spPr/>
        <p:txBody>
          <a:bodyPr/>
          <a:lstStyle/>
          <a:p>
            <a:pPr eaLnBrk="1" hangingPunct="1"/>
            <a:r>
              <a:rPr lang="lv-LV" smtClean="0"/>
              <a:t>Zigmārs Sproģis</a:t>
            </a:r>
          </a:p>
          <a:p>
            <a:pPr eaLnBrk="1" hangingPunct="1"/>
            <a:r>
              <a:rPr lang="lv-LV" smtClean="0"/>
              <a:t>Raimonds Tāle</a:t>
            </a:r>
          </a:p>
          <a:p>
            <a:pPr eaLnBrk="1" hangingPunct="1"/>
            <a:r>
              <a:rPr lang="lv-LV" smtClean="0"/>
              <a:t>Krišjānis Jermaks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500063" y="3429000"/>
            <a:ext cx="8286750" cy="32146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endParaRPr lang="de-DE" b="1" dirty="0"/>
          </a:p>
          <a:p>
            <a:pPr fontAlgn="auto">
              <a:spcBef>
                <a:spcPts val="0"/>
              </a:spcBef>
              <a:spcAft>
                <a:spcPts val="0"/>
              </a:spcAft>
              <a:defRPr/>
            </a:pPr>
            <a:endParaRPr lang="de-DE" b="1" dirty="0"/>
          </a:p>
          <a:p>
            <a:pPr fontAlgn="auto">
              <a:spcBef>
                <a:spcPts val="0"/>
              </a:spcBef>
              <a:spcAft>
                <a:spcPts val="0"/>
              </a:spcAft>
              <a:defRPr/>
            </a:pPr>
            <a:endParaRPr lang="de-DE" b="1" dirty="0"/>
          </a:p>
          <a:p>
            <a:pPr fontAlgn="auto">
              <a:spcBef>
                <a:spcPts val="0"/>
              </a:spcBef>
              <a:spcAft>
                <a:spcPts val="0"/>
              </a:spcAft>
              <a:defRPr/>
            </a:pPr>
            <a:endParaRPr lang="de-DE" b="1" dirty="0"/>
          </a:p>
          <a:p>
            <a:pPr fontAlgn="auto">
              <a:spcBef>
                <a:spcPts val="0"/>
              </a:spcBef>
              <a:spcAft>
                <a:spcPts val="0"/>
              </a:spcAft>
              <a:defRPr/>
            </a:pPr>
            <a:endParaRPr lang="de-DE" dirty="0"/>
          </a:p>
        </p:txBody>
      </p:sp>
      <p:sp>
        <p:nvSpPr>
          <p:cNvPr id="29699" name="Textfeld 14"/>
          <p:cNvSpPr txBox="1">
            <a:spLocks noChangeArrowheads="1"/>
          </p:cNvSpPr>
          <p:nvPr/>
        </p:nvSpPr>
        <p:spPr bwMode="auto">
          <a:xfrm>
            <a:off x="428625" y="285750"/>
            <a:ext cx="4348163" cy="461963"/>
          </a:xfrm>
          <a:prstGeom prst="rect">
            <a:avLst/>
          </a:prstGeom>
          <a:noFill/>
          <a:ln w="9525">
            <a:noFill/>
            <a:miter lim="800000"/>
            <a:headEnd/>
            <a:tailEnd/>
          </a:ln>
        </p:spPr>
        <p:txBody>
          <a:bodyPr wrap="none">
            <a:spAutoFit/>
          </a:bodyPr>
          <a:lstStyle/>
          <a:p>
            <a:r>
              <a:rPr lang="lv-LV" sz="2400" b="1">
                <a:latin typeface="Calibri" pitchFamily="34" charset="0"/>
              </a:rPr>
              <a:t>Komunikācija</a:t>
            </a:r>
            <a:r>
              <a:rPr lang="de-DE" sz="2400" b="1">
                <a:latin typeface="Calibri" pitchFamily="34" charset="0"/>
              </a:rPr>
              <a:t> – ZigBee</a:t>
            </a:r>
            <a:r>
              <a:rPr lang="lv-LV" sz="2400" b="1">
                <a:latin typeface="Calibri" pitchFamily="34" charset="0"/>
              </a:rPr>
              <a:t> režģtīklā</a:t>
            </a:r>
            <a:endParaRPr lang="de-DE" sz="2400" b="1">
              <a:latin typeface="Calibri" pitchFamily="34" charset="0"/>
            </a:endParaRPr>
          </a:p>
        </p:txBody>
      </p:sp>
      <p:pic>
        <p:nvPicPr>
          <p:cNvPr id="29700" name="Picture 2"/>
          <p:cNvPicPr>
            <a:picLocks noChangeAspect="1" noChangeArrowheads="1"/>
          </p:cNvPicPr>
          <p:nvPr/>
        </p:nvPicPr>
        <p:blipFill>
          <a:blip r:embed="rId3" cstate="print"/>
          <a:srcRect t="51852" r="72916"/>
          <a:stretch>
            <a:fillRect/>
          </a:stretch>
        </p:blipFill>
        <p:spPr bwMode="auto">
          <a:xfrm>
            <a:off x="214313" y="857250"/>
            <a:ext cx="2786062" cy="1857375"/>
          </a:xfrm>
          <a:prstGeom prst="rect">
            <a:avLst/>
          </a:prstGeom>
          <a:noFill/>
          <a:ln w="9525">
            <a:noFill/>
            <a:miter lim="800000"/>
            <a:headEnd/>
            <a:tailEnd/>
          </a:ln>
        </p:spPr>
      </p:pic>
      <p:pic>
        <p:nvPicPr>
          <p:cNvPr id="29701" name="Picture 3"/>
          <p:cNvPicPr>
            <a:picLocks noChangeAspect="1" noChangeArrowheads="1"/>
          </p:cNvPicPr>
          <p:nvPr/>
        </p:nvPicPr>
        <p:blipFill>
          <a:blip r:embed="rId4" cstate="print"/>
          <a:srcRect/>
          <a:stretch>
            <a:fillRect/>
          </a:stretch>
        </p:blipFill>
        <p:spPr bwMode="auto">
          <a:xfrm>
            <a:off x="1071563" y="3546475"/>
            <a:ext cx="7000875" cy="2954338"/>
          </a:xfrm>
          <a:prstGeom prst="rect">
            <a:avLst/>
          </a:prstGeom>
          <a:noFill/>
          <a:ln w="9525">
            <a:noFill/>
            <a:miter lim="800000"/>
            <a:headEnd/>
            <a:tailEnd/>
          </a:ln>
        </p:spPr>
      </p:pic>
      <p:sp>
        <p:nvSpPr>
          <p:cNvPr id="29702" name="Textfeld 8"/>
          <p:cNvSpPr txBox="1">
            <a:spLocks noChangeArrowheads="1"/>
          </p:cNvSpPr>
          <p:nvPr/>
        </p:nvSpPr>
        <p:spPr bwMode="auto">
          <a:xfrm>
            <a:off x="3214688" y="928688"/>
            <a:ext cx="5643562" cy="2478087"/>
          </a:xfrm>
          <a:prstGeom prst="rect">
            <a:avLst/>
          </a:prstGeom>
          <a:noFill/>
          <a:ln w="9525">
            <a:noFill/>
            <a:miter lim="800000"/>
            <a:headEnd/>
            <a:tailEnd/>
          </a:ln>
        </p:spPr>
        <p:txBody>
          <a:bodyPr>
            <a:spAutoFit/>
          </a:bodyPr>
          <a:lstStyle/>
          <a:p>
            <a:r>
              <a:rPr lang="de-DE" b="1">
                <a:latin typeface="Calibri" pitchFamily="34" charset="0"/>
              </a:rPr>
              <a:t>IEEE 802.15.4 / ZigBee</a:t>
            </a:r>
          </a:p>
          <a:p>
            <a:endParaRPr lang="de-DE" sz="1600" b="1">
              <a:latin typeface="Calibri" pitchFamily="34" charset="0"/>
            </a:endParaRPr>
          </a:p>
          <a:p>
            <a:pPr>
              <a:spcAft>
                <a:spcPts val="600"/>
              </a:spcAft>
              <a:buFont typeface="Wingdings" pitchFamily="2" charset="2"/>
              <a:buChar char="§"/>
            </a:pPr>
            <a:r>
              <a:rPr lang="de-DE" sz="1600" b="1">
                <a:latin typeface="Calibri" pitchFamily="34" charset="0"/>
              </a:rPr>
              <a:t> 16 </a:t>
            </a:r>
            <a:r>
              <a:rPr lang="lv-LV" sz="1600" b="1">
                <a:latin typeface="Calibri" pitchFamily="34" charset="0"/>
              </a:rPr>
              <a:t>sakaru kanāli</a:t>
            </a:r>
            <a:r>
              <a:rPr lang="de-DE" sz="1600" b="1">
                <a:latin typeface="Calibri" pitchFamily="34" charset="0"/>
              </a:rPr>
              <a:t>; </a:t>
            </a:r>
            <a:r>
              <a:rPr lang="lv-LV" sz="1600" b="1">
                <a:latin typeface="Calibri" pitchFamily="34" charset="0"/>
              </a:rPr>
              <a:t>katrs ar maksimālo frekvenču joslas platumu </a:t>
            </a:r>
            <a:endParaRPr lang="de-DE" sz="1600" b="1">
              <a:latin typeface="Calibri" pitchFamily="34" charset="0"/>
            </a:endParaRPr>
          </a:p>
          <a:p>
            <a:pPr>
              <a:spcAft>
                <a:spcPts val="600"/>
              </a:spcAft>
              <a:buFont typeface="Wingdings" pitchFamily="2" charset="2"/>
              <a:buChar char="§"/>
            </a:pPr>
            <a:r>
              <a:rPr lang="de-DE" sz="1600" b="1">
                <a:latin typeface="Calibri" pitchFamily="34" charset="0"/>
              </a:rPr>
              <a:t> </a:t>
            </a:r>
            <a:r>
              <a:rPr lang="lv-LV" sz="1600" b="1">
                <a:latin typeface="Calibri" pitchFamily="34" charset="0"/>
              </a:rPr>
              <a:t>Automātiska vai manuāla labākā sakaru kanāla izvēle</a:t>
            </a:r>
            <a:endParaRPr lang="de-DE" sz="1600" b="1">
              <a:latin typeface="Calibri" pitchFamily="34" charset="0"/>
            </a:endParaRPr>
          </a:p>
          <a:p>
            <a:pPr>
              <a:spcAft>
                <a:spcPts val="600"/>
              </a:spcAft>
              <a:buFont typeface="Wingdings" pitchFamily="2" charset="2"/>
              <a:buChar char="§"/>
            </a:pPr>
            <a:r>
              <a:rPr lang="de-DE" sz="1600" b="1">
                <a:latin typeface="Calibri" pitchFamily="34" charset="0"/>
              </a:rPr>
              <a:t> </a:t>
            </a:r>
            <a:r>
              <a:rPr lang="lv-LV" sz="1600" b="1">
                <a:latin typeface="Calibri" pitchFamily="34" charset="0"/>
              </a:rPr>
              <a:t>Trokšņu noteikšana</a:t>
            </a:r>
            <a:endParaRPr lang="de-DE" sz="1600" b="1">
              <a:latin typeface="Calibri" pitchFamily="34" charset="0"/>
            </a:endParaRPr>
          </a:p>
          <a:p>
            <a:pPr>
              <a:spcAft>
                <a:spcPts val="600"/>
              </a:spcAft>
              <a:buFont typeface="Wingdings" pitchFamily="2" charset="2"/>
              <a:buChar char="§"/>
            </a:pPr>
            <a:r>
              <a:rPr lang="de-DE" sz="1600" b="1">
                <a:latin typeface="Calibri" pitchFamily="34" charset="0"/>
              </a:rPr>
              <a:t> </a:t>
            </a:r>
            <a:r>
              <a:rPr lang="lv-LV" sz="1600" b="1">
                <a:latin typeface="Calibri" pitchFamily="34" charset="0"/>
              </a:rPr>
              <a:t>Režģtīkla funkcionalitāte</a:t>
            </a:r>
            <a:r>
              <a:rPr lang="de-DE" sz="1600" b="1">
                <a:latin typeface="Calibri" pitchFamily="34" charset="0"/>
              </a:rPr>
              <a:t>; </a:t>
            </a:r>
            <a:r>
              <a:rPr lang="lv-LV" sz="1600" b="1">
                <a:latin typeface="Calibri" pitchFamily="34" charset="0"/>
              </a:rPr>
              <a:t>sevi ārstējošs</a:t>
            </a:r>
            <a:endParaRPr lang="de-DE" sz="1600" b="1">
              <a:latin typeface="Calibri" pitchFamily="34" charset="0"/>
            </a:endParaRPr>
          </a:p>
          <a:p>
            <a:pPr>
              <a:spcAft>
                <a:spcPts val="600"/>
              </a:spcAft>
              <a:buFont typeface="Wingdings" pitchFamily="2" charset="2"/>
              <a:buChar char="§"/>
            </a:pPr>
            <a:r>
              <a:rPr lang="de-DE" sz="1600" b="1">
                <a:latin typeface="Calibri" pitchFamily="34" charset="0"/>
              </a:rPr>
              <a:t> 250 kbit/</a:t>
            </a:r>
            <a:r>
              <a:rPr lang="lv-LV" sz="1600" b="1">
                <a:latin typeface="Calibri" pitchFamily="34" charset="0"/>
              </a:rPr>
              <a:t>sekundē</a:t>
            </a:r>
            <a:r>
              <a:rPr lang="de-DE" sz="1600" b="1">
                <a:latin typeface="Calibri" pitchFamily="34" charset="0"/>
              </a:rPr>
              <a:t> </a:t>
            </a:r>
          </a:p>
          <a:p>
            <a:endParaRPr lang="de-DE" sz="1600" b="1">
              <a:latin typeface="Calibr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feld 14"/>
          <p:cNvSpPr txBox="1">
            <a:spLocks noChangeArrowheads="1"/>
          </p:cNvSpPr>
          <p:nvPr/>
        </p:nvSpPr>
        <p:spPr bwMode="auto">
          <a:xfrm>
            <a:off x="428625" y="285750"/>
            <a:ext cx="3043238" cy="461963"/>
          </a:xfrm>
          <a:prstGeom prst="rect">
            <a:avLst/>
          </a:prstGeom>
          <a:noFill/>
          <a:ln w="9525">
            <a:noFill/>
            <a:miter lim="800000"/>
            <a:headEnd/>
            <a:tailEnd/>
          </a:ln>
        </p:spPr>
        <p:txBody>
          <a:bodyPr wrap="none">
            <a:spAutoFit/>
          </a:bodyPr>
          <a:lstStyle/>
          <a:p>
            <a:r>
              <a:rPr lang="lv-LV" sz="2400" b="1">
                <a:latin typeface="Calibri" pitchFamily="34" charset="0"/>
              </a:rPr>
              <a:t>Datu pārraides ātrums</a:t>
            </a:r>
            <a:endParaRPr lang="de-DE" sz="2400" b="1">
              <a:latin typeface="Calibri" pitchFamily="34" charset="0"/>
            </a:endParaRPr>
          </a:p>
        </p:txBody>
      </p:sp>
      <p:sp>
        <p:nvSpPr>
          <p:cNvPr id="30723" name="Textfeld 8"/>
          <p:cNvSpPr txBox="1">
            <a:spLocks noChangeArrowheads="1"/>
          </p:cNvSpPr>
          <p:nvPr/>
        </p:nvSpPr>
        <p:spPr bwMode="auto">
          <a:xfrm>
            <a:off x="4000500" y="3500438"/>
            <a:ext cx="928688" cy="523875"/>
          </a:xfrm>
          <a:prstGeom prst="rect">
            <a:avLst/>
          </a:prstGeom>
          <a:noFill/>
          <a:ln w="9525">
            <a:noFill/>
            <a:miter lim="800000"/>
            <a:headEnd/>
            <a:tailEnd/>
          </a:ln>
        </p:spPr>
        <p:txBody>
          <a:bodyPr>
            <a:spAutoFit/>
          </a:bodyPr>
          <a:lstStyle/>
          <a:p>
            <a:r>
              <a:rPr lang="de-DE" sz="2800" b="1">
                <a:latin typeface="Calibri" pitchFamily="34" charset="0"/>
              </a:rPr>
              <a:t>x 50</a:t>
            </a:r>
          </a:p>
        </p:txBody>
      </p:sp>
      <p:grpSp>
        <p:nvGrpSpPr>
          <p:cNvPr id="30724" name="Gruppieren 23"/>
          <p:cNvGrpSpPr>
            <a:grpSpLocks/>
          </p:cNvGrpSpPr>
          <p:nvPr/>
        </p:nvGrpSpPr>
        <p:grpSpPr bwMode="auto">
          <a:xfrm>
            <a:off x="857250" y="1857375"/>
            <a:ext cx="2643188" cy="3071813"/>
            <a:chOff x="3615095" y="514350"/>
            <a:chExt cx="1745103" cy="1977228"/>
          </a:xfrm>
        </p:grpSpPr>
        <p:pic>
          <p:nvPicPr>
            <p:cNvPr id="13" name="Picture 3" descr="C:\data\Eigene Bilder\Pictures\Bild1.jpg"/>
            <p:cNvPicPr>
              <a:picLocks noChangeAspect="1" noChangeArrowheads="1"/>
            </p:cNvPicPr>
            <p:nvPr/>
          </p:nvPicPr>
          <p:blipFill>
            <a:blip r:embed="rId3" cstate="print"/>
            <a:stretch>
              <a:fillRect/>
            </a:stretch>
          </p:blipFill>
          <p:spPr bwMode="auto">
            <a:xfrm>
              <a:off x="3872768" y="894553"/>
              <a:ext cx="1209844" cy="1597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9" name="Textfeld 13"/>
            <p:cNvSpPr txBox="1">
              <a:spLocks noChangeArrowheads="1"/>
            </p:cNvSpPr>
            <p:nvPr/>
          </p:nvSpPr>
          <p:spPr bwMode="auto">
            <a:xfrm>
              <a:off x="3615095" y="514350"/>
              <a:ext cx="1745103" cy="257536"/>
            </a:xfrm>
            <a:prstGeom prst="rect">
              <a:avLst/>
            </a:prstGeom>
            <a:noFill/>
            <a:ln w="9525">
              <a:noFill/>
              <a:miter lim="800000"/>
              <a:headEnd/>
              <a:tailEnd/>
            </a:ln>
          </p:spPr>
          <p:txBody>
            <a:bodyPr>
              <a:spAutoFit/>
            </a:bodyPr>
            <a:lstStyle/>
            <a:p>
              <a:pPr algn="ctr"/>
              <a:r>
                <a:rPr lang="lv-LV" sz="2000" b="1"/>
                <a:t>Elektrolīnija</a:t>
              </a:r>
              <a:endParaRPr lang="de-DE" sz="2000" b="1"/>
            </a:p>
          </p:txBody>
        </p:sp>
      </p:grpSp>
      <p:grpSp>
        <p:nvGrpSpPr>
          <p:cNvPr id="30725" name="Gruppieren 23"/>
          <p:cNvGrpSpPr>
            <a:grpSpLocks/>
          </p:cNvGrpSpPr>
          <p:nvPr/>
        </p:nvGrpSpPr>
        <p:grpSpPr bwMode="auto">
          <a:xfrm>
            <a:off x="5572125" y="1857375"/>
            <a:ext cx="2643188" cy="2779713"/>
            <a:chOff x="3615095" y="514350"/>
            <a:chExt cx="1745103" cy="1789582"/>
          </a:xfrm>
        </p:grpSpPr>
        <p:pic>
          <p:nvPicPr>
            <p:cNvPr id="16" name="Picture 3" descr="C:\data\Eigene Bilder\Pictures\Bild1.jpg"/>
            <p:cNvPicPr>
              <a:picLocks noChangeAspect="1" noChangeArrowheads="1"/>
            </p:cNvPicPr>
            <p:nvPr/>
          </p:nvPicPr>
          <p:blipFill>
            <a:blip r:embed="rId4" cstate="print"/>
            <a:stretch>
              <a:fillRect/>
            </a:stretch>
          </p:blipFill>
          <p:spPr bwMode="auto">
            <a:xfrm>
              <a:off x="3637915" y="1082198"/>
              <a:ext cx="1679551" cy="1221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7" name="Textfeld 16"/>
            <p:cNvSpPr txBox="1">
              <a:spLocks noChangeArrowheads="1"/>
            </p:cNvSpPr>
            <p:nvPr/>
          </p:nvSpPr>
          <p:spPr bwMode="auto">
            <a:xfrm>
              <a:off x="3615095" y="514350"/>
              <a:ext cx="1745103" cy="257536"/>
            </a:xfrm>
            <a:prstGeom prst="rect">
              <a:avLst/>
            </a:prstGeom>
            <a:noFill/>
            <a:ln w="9525">
              <a:noFill/>
              <a:miter lim="800000"/>
              <a:headEnd/>
              <a:tailEnd/>
            </a:ln>
          </p:spPr>
          <p:txBody>
            <a:bodyPr>
              <a:spAutoFit/>
            </a:bodyPr>
            <a:lstStyle/>
            <a:p>
              <a:pPr algn="ctr"/>
              <a:r>
                <a:rPr lang="de-DE" sz="2000" b="1"/>
                <a:t>ZigBee</a:t>
              </a: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fons.jpg"/>
          <p:cNvPicPr>
            <a:picLocks noChangeAspect="1"/>
          </p:cNvPicPr>
          <p:nvPr/>
        </p:nvPicPr>
        <p:blipFill>
          <a:blip r:embed="rId2" cstate="print"/>
          <a:srcRect/>
          <a:stretch>
            <a:fillRect/>
          </a:stretch>
        </p:blipFill>
        <p:spPr bwMode="auto">
          <a:xfrm>
            <a:off x="4286250" y="7938"/>
            <a:ext cx="4857750" cy="6842125"/>
          </a:xfrm>
          <a:prstGeom prst="rect">
            <a:avLst/>
          </a:prstGeom>
          <a:noFill/>
          <a:ln w="9525">
            <a:noFill/>
            <a:miter lim="800000"/>
            <a:headEnd/>
            <a:tailEnd/>
          </a:ln>
        </p:spPr>
      </p:pic>
      <p:sp>
        <p:nvSpPr>
          <p:cNvPr id="31747" name="TextBox 2"/>
          <p:cNvSpPr txBox="1">
            <a:spLocks noChangeArrowheads="1"/>
          </p:cNvSpPr>
          <p:nvPr/>
        </p:nvSpPr>
        <p:spPr bwMode="auto">
          <a:xfrm>
            <a:off x="285750" y="234950"/>
            <a:ext cx="4000500" cy="5908675"/>
          </a:xfrm>
          <a:prstGeom prst="rect">
            <a:avLst/>
          </a:prstGeom>
          <a:noFill/>
          <a:ln w="9525">
            <a:noFill/>
            <a:miter lim="800000"/>
            <a:headEnd/>
            <a:tailEnd/>
          </a:ln>
        </p:spPr>
        <p:txBody>
          <a:bodyPr>
            <a:spAutoFit/>
          </a:bodyPr>
          <a:lstStyle/>
          <a:p>
            <a:r>
              <a:rPr lang="lv-LV" b="1" u="sng"/>
              <a:t>OWLET sistēmas priekšrocības:</a:t>
            </a:r>
          </a:p>
          <a:p>
            <a:endParaRPr lang="lv-LV"/>
          </a:p>
          <a:p>
            <a:pPr>
              <a:buFont typeface="Wingdings" pitchFamily="2" charset="2"/>
              <a:buChar char="v"/>
            </a:pPr>
            <a:r>
              <a:rPr lang="lv-LV"/>
              <a:t> atsevišķu gaismekļu monitorings;</a:t>
            </a:r>
          </a:p>
          <a:p>
            <a:pPr>
              <a:buFont typeface="Wingdings" pitchFamily="2" charset="2"/>
              <a:buChar char="v"/>
            </a:pPr>
            <a:endParaRPr lang="lv-LV"/>
          </a:p>
          <a:p>
            <a:pPr>
              <a:buFont typeface="Wingdings" pitchFamily="2" charset="2"/>
              <a:buChar char="v"/>
            </a:pPr>
            <a:r>
              <a:rPr lang="lv-LV"/>
              <a:t> ievērojami samazinātas elektroenerģijas izmaksas;</a:t>
            </a:r>
          </a:p>
          <a:p>
            <a:pPr>
              <a:buFont typeface="Wingdings" pitchFamily="2" charset="2"/>
              <a:buChar char="v"/>
            </a:pPr>
            <a:endParaRPr lang="lv-LV"/>
          </a:p>
          <a:p>
            <a:pPr>
              <a:buFont typeface="Wingdings" pitchFamily="2" charset="2"/>
              <a:buChar char="v"/>
            </a:pPr>
            <a:r>
              <a:rPr lang="lv-LV"/>
              <a:t> samazinātas apgaismes apkalpošanas izmaksas;</a:t>
            </a:r>
          </a:p>
          <a:p>
            <a:pPr>
              <a:buFont typeface="Wingdings" pitchFamily="2" charset="2"/>
              <a:buChar char="v"/>
            </a:pPr>
            <a:endParaRPr lang="lv-LV"/>
          </a:p>
          <a:p>
            <a:pPr>
              <a:buFont typeface="Wingdings" pitchFamily="2" charset="2"/>
              <a:buChar char="v"/>
            </a:pPr>
            <a:r>
              <a:rPr lang="lv-LV"/>
              <a:t> attālināta kontrole;</a:t>
            </a:r>
          </a:p>
          <a:p>
            <a:pPr>
              <a:buFont typeface="Wingdings" pitchFamily="2" charset="2"/>
              <a:buChar char="v"/>
            </a:pPr>
            <a:endParaRPr lang="lv-LV"/>
          </a:p>
          <a:p>
            <a:pPr>
              <a:buFont typeface="Wingdings" pitchFamily="2" charset="2"/>
              <a:buChar char="v"/>
            </a:pPr>
            <a:r>
              <a:rPr lang="lv-LV"/>
              <a:t> iedzīvotāju drošība;</a:t>
            </a:r>
          </a:p>
          <a:p>
            <a:pPr>
              <a:buFont typeface="Wingdings" pitchFamily="2" charset="2"/>
              <a:buChar char="v"/>
            </a:pPr>
            <a:endParaRPr lang="lv-LV"/>
          </a:p>
          <a:p>
            <a:pPr>
              <a:buFont typeface="Wingdings" pitchFamily="2" charset="2"/>
              <a:buChar char="v"/>
            </a:pPr>
            <a:r>
              <a:rPr lang="lv-LV"/>
              <a:t> mazāk CO</a:t>
            </a:r>
            <a:r>
              <a:rPr lang="lv-LV" baseline="-25000"/>
              <a:t>2</a:t>
            </a:r>
            <a:r>
              <a:rPr lang="lv-LV"/>
              <a:t> izmešu;</a:t>
            </a:r>
          </a:p>
          <a:p>
            <a:pPr>
              <a:buFont typeface="Wingdings" pitchFamily="2" charset="2"/>
              <a:buChar char="v"/>
            </a:pPr>
            <a:endParaRPr lang="lv-LV"/>
          </a:p>
          <a:p>
            <a:pPr>
              <a:buFont typeface="Wingdings" pitchFamily="2" charset="2"/>
              <a:buChar char="v"/>
            </a:pPr>
            <a:r>
              <a:rPr lang="lv-LV"/>
              <a:t> komunikācija ar ZigBee bezvadu režģtīklu;</a:t>
            </a:r>
          </a:p>
          <a:p>
            <a:pPr>
              <a:buFont typeface="Wingdings" pitchFamily="2" charset="2"/>
              <a:buChar char="v"/>
            </a:pPr>
            <a:endParaRPr lang="lv-LV"/>
          </a:p>
          <a:p>
            <a:pPr>
              <a:buFont typeface="Wingdings" pitchFamily="2" charset="2"/>
              <a:buChar char="v"/>
            </a:pPr>
            <a:r>
              <a:rPr lang="lv-LV"/>
              <a:t> monitoringa gaismekļiem nav jābūt pieslēgtiem vienai elektrolīnijai.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2" cstate="print"/>
          <a:srcRect/>
          <a:stretch>
            <a:fillRect/>
          </a:stretch>
        </p:blipFill>
        <p:spPr bwMode="auto">
          <a:xfrm>
            <a:off x="323850" y="1295400"/>
            <a:ext cx="3209925" cy="2133600"/>
          </a:xfrm>
          <a:prstGeom prst="rect">
            <a:avLst/>
          </a:prstGeom>
          <a:noFill/>
          <a:ln w="9525">
            <a:noFill/>
            <a:miter lim="800000"/>
            <a:headEnd/>
            <a:tailEnd/>
          </a:ln>
        </p:spPr>
      </p:pic>
      <p:sp>
        <p:nvSpPr>
          <p:cNvPr id="6" name="Rectangle 5"/>
          <p:cNvSpPr/>
          <p:nvPr/>
        </p:nvSpPr>
        <p:spPr>
          <a:xfrm>
            <a:off x="4140200" y="1308100"/>
            <a:ext cx="4572000" cy="4248150"/>
          </a:xfrm>
          <a:prstGeom prst="rect">
            <a:avLst/>
          </a:prstGeom>
        </p:spPr>
        <p:txBody>
          <a:bodyPr>
            <a:spAutoFit/>
          </a:bodyPr>
          <a:lstStyle/>
          <a:p>
            <a:pPr fontAlgn="auto">
              <a:spcBef>
                <a:spcPts val="0"/>
              </a:spcBef>
              <a:spcAft>
                <a:spcPts val="0"/>
              </a:spcAft>
              <a:defRPr/>
            </a:pPr>
            <a:r>
              <a:rPr lang="lv-LV" dirty="0">
                <a:latin typeface="Times New Roman" pitchFamily="18" charset="0"/>
                <a:cs typeface="Times New Roman" pitchFamily="18" charset="0"/>
              </a:rPr>
              <a:t>CHARACTERISTICS – LUMINAIRE</a:t>
            </a:r>
          </a:p>
          <a:p>
            <a:pPr fontAlgn="auto">
              <a:spcBef>
                <a:spcPts val="0"/>
              </a:spcBef>
              <a:spcAft>
                <a:spcPts val="0"/>
              </a:spcAft>
              <a:defRPr/>
            </a:pPr>
            <a:r>
              <a:rPr lang="en-US" dirty="0">
                <a:latin typeface="Times New Roman" pitchFamily="18" charset="0"/>
                <a:cs typeface="Times New Roman" pitchFamily="18" charset="0"/>
              </a:rPr>
              <a:t>Optical compartment tightness level: IP 66 </a:t>
            </a:r>
            <a:r>
              <a:rPr lang="en-US" dirty="0" err="1">
                <a:latin typeface="Times New Roman" pitchFamily="18" charset="0"/>
                <a:cs typeface="Times New Roman" pitchFamily="18" charset="0"/>
              </a:rPr>
              <a:t>Sealsafe</a:t>
            </a:r>
            <a:r>
              <a:rPr lang="en-US" dirty="0">
                <a:latin typeface="Times New Roman" pitchFamily="18" charset="0"/>
                <a:cs typeface="Times New Roman" pitchFamily="18" charset="0"/>
              </a:rPr>
              <a:t>® (*)</a:t>
            </a:r>
          </a:p>
          <a:p>
            <a:pPr fontAlgn="auto">
              <a:spcBef>
                <a:spcPts val="0"/>
              </a:spcBef>
              <a:spcAft>
                <a:spcPts val="0"/>
              </a:spcAft>
              <a:defRPr/>
            </a:pPr>
            <a:r>
              <a:rPr lang="en-US" dirty="0">
                <a:latin typeface="Times New Roman" pitchFamily="18" charset="0"/>
                <a:cs typeface="Times New Roman" pitchFamily="18" charset="0"/>
              </a:rPr>
              <a:t>Control gear tightness level: IP 66 (*)</a:t>
            </a:r>
          </a:p>
          <a:p>
            <a:pPr fontAlgn="auto">
              <a:spcBef>
                <a:spcPts val="0"/>
              </a:spcBef>
              <a:spcAft>
                <a:spcPts val="0"/>
              </a:spcAft>
              <a:defRPr/>
            </a:pPr>
            <a:r>
              <a:rPr lang="en-US" dirty="0">
                <a:latin typeface="Times New Roman" pitchFamily="18" charset="0"/>
                <a:cs typeface="Times New Roman" pitchFamily="18" charset="0"/>
              </a:rPr>
              <a:t>Impact resistance (glass): IK 08 (**)</a:t>
            </a:r>
          </a:p>
          <a:p>
            <a:pPr fontAlgn="auto">
              <a:spcBef>
                <a:spcPts val="0"/>
              </a:spcBef>
              <a:spcAft>
                <a:spcPts val="0"/>
              </a:spcAft>
              <a:defRPr/>
            </a:pPr>
            <a:r>
              <a:rPr lang="lv-LV" dirty="0" err="1">
                <a:latin typeface="Times New Roman" pitchFamily="18" charset="0"/>
                <a:cs typeface="Times New Roman" pitchFamily="18" charset="0"/>
              </a:rPr>
              <a:t>Aerodynamic</a:t>
            </a:r>
            <a:r>
              <a:rPr lang="lv-LV" dirty="0">
                <a:latin typeface="Times New Roman" pitchFamily="18" charset="0"/>
                <a:cs typeface="Times New Roman" pitchFamily="18" charset="0"/>
              </a:rPr>
              <a:t> </a:t>
            </a:r>
            <a:r>
              <a:rPr lang="lv-LV" dirty="0" err="1">
                <a:latin typeface="Times New Roman" pitchFamily="18" charset="0"/>
                <a:cs typeface="Times New Roman" pitchFamily="18" charset="0"/>
              </a:rPr>
              <a:t>resistance</a:t>
            </a:r>
            <a:r>
              <a:rPr lang="lv-LV" dirty="0">
                <a:latin typeface="Times New Roman" pitchFamily="18" charset="0"/>
                <a:cs typeface="Times New Roman" pitchFamily="18" charset="0"/>
              </a:rPr>
              <a:t> (</a:t>
            </a:r>
            <a:r>
              <a:rPr lang="lv-LV" dirty="0" err="1">
                <a:latin typeface="Times New Roman" pitchFamily="18" charset="0"/>
                <a:cs typeface="Times New Roman" pitchFamily="18" charset="0"/>
              </a:rPr>
              <a:t>CxS</a:t>
            </a:r>
            <a:r>
              <a:rPr lang="lv-LV" dirty="0">
                <a:latin typeface="Times New Roman" pitchFamily="18" charset="0"/>
                <a:cs typeface="Times New Roman" pitchFamily="18" charset="0"/>
              </a:rPr>
              <a:t>):</a:t>
            </a:r>
          </a:p>
          <a:p>
            <a:pPr fontAlgn="auto">
              <a:spcBef>
                <a:spcPts val="0"/>
              </a:spcBef>
              <a:spcAft>
                <a:spcPts val="0"/>
              </a:spcAft>
              <a:defRPr/>
            </a:pPr>
            <a:r>
              <a:rPr lang="lv-LV" dirty="0">
                <a:latin typeface="Times New Roman" pitchFamily="18" charset="0"/>
                <a:cs typeface="Times New Roman" pitchFamily="18" charset="0"/>
              </a:rPr>
              <a:t>- </a:t>
            </a:r>
            <a:r>
              <a:rPr lang="lv-LV" dirty="0" err="1">
                <a:latin typeface="Times New Roman" pitchFamily="18" charset="0"/>
                <a:cs typeface="Times New Roman" pitchFamily="18" charset="0"/>
              </a:rPr>
              <a:t>Ambar</a:t>
            </a:r>
            <a:r>
              <a:rPr lang="lv-LV" dirty="0">
                <a:latin typeface="Times New Roman" pitchFamily="18" charset="0"/>
                <a:cs typeface="Times New Roman" pitchFamily="18" charset="0"/>
              </a:rPr>
              <a:t> 2: 0,048 m2</a:t>
            </a:r>
          </a:p>
          <a:p>
            <a:pPr fontAlgn="auto">
              <a:spcBef>
                <a:spcPts val="0"/>
              </a:spcBef>
              <a:spcAft>
                <a:spcPts val="0"/>
              </a:spcAft>
              <a:defRPr/>
            </a:pPr>
            <a:r>
              <a:rPr lang="lv-LV" dirty="0">
                <a:latin typeface="Times New Roman" pitchFamily="18" charset="0"/>
                <a:cs typeface="Times New Roman" pitchFamily="18" charset="0"/>
              </a:rPr>
              <a:t>- </a:t>
            </a:r>
            <a:r>
              <a:rPr lang="lv-LV" dirty="0" err="1">
                <a:latin typeface="Times New Roman" pitchFamily="18" charset="0"/>
                <a:cs typeface="Times New Roman" pitchFamily="18" charset="0"/>
              </a:rPr>
              <a:t>Ambar</a:t>
            </a:r>
            <a:r>
              <a:rPr lang="lv-LV" dirty="0">
                <a:latin typeface="Times New Roman" pitchFamily="18" charset="0"/>
                <a:cs typeface="Times New Roman" pitchFamily="18" charset="0"/>
              </a:rPr>
              <a:t> 3: 0,055 m2</a:t>
            </a:r>
          </a:p>
          <a:p>
            <a:pPr fontAlgn="auto">
              <a:spcBef>
                <a:spcPts val="0"/>
              </a:spcBef>
              <a:spcAft>
                <a:spcPts val="0"/>
              </a:spcAft>
              <a:defRPr/>
            </a:pPr>
            <a:r>
              <a:rPr lang="lv-LV" dirty="0" err="1">
                <a:latin typeface="Times New Roman" pitchFamily="18" charset="0"/>
                <a:cs typeface="Times New Roman" pitchFamily="18" charset="0"/>
              </a:rPr>
              <a:t>Electrical</a:t>
            </a:r>
            <a:r>
              <a:rPr lang="lv-LV" dirty="0">
                <a:latin typeface="Times New Roman" pitchFamily="18" charset="0"/>
                <a:cs typeface="Times New Roman" pitchFamily="18" charset="0"/>
              </a:rPr>
              <a:t> </a:t>
            </a:r>
            <a:r>
              <a:rPr lang="lv-LV" dirty="0" err="1">
                <a:latin typeface="Times New Roman" pitchFamily="18" charset="0"/>
                <a:cs typeface="Times New Roman" pitchFamily="18" charset="0"/>
              </a:rPr>
              <a:t>insulation</a:t>
            </a:r>
            <a:r>
              <a:rPr lang="lv-LV" dirty="0">
                <a:latin typeface="Times New Roman" pitchFamily="18" charset="0"/>
                <a:cs typeface="Times New Roman" pitchFamily="18" charset="0"/>
              </a:rPr>
              <a:t> </a:t>
            </a:r>
            <a:r>
              <a:rPr lang="lv-LV" dirty="0" err="1">
                <a:latin typeface="Times New Roman" pitchFamily="18" charset="0"/>
                <a:cs typeface="Times New Roman" pitchFamily="18" charset="0"/>
              </a:rPr>
              <a:t>class</a:t>
            </a:r>
            <a:r>
              <a:rPr lang="lv-LV" dirty="0">
                <a:latin typeface="Times New Roman" pitchFamily="18" charset="0"/>
                <a:cs typeface="Times New Roman" pitchFamily="18" charset="0"/>
              </a:rPr>
              <a:t>: I (*)</a:t>
            </a:r>
          </a:p>
          <a:p>
            <a:pPr fontAlgn="auto">
              <a:spcBef>
                <a:spcPts val="0"/>
              </a:spcBef>
              <a:spcAft>
                <a:spcPts val="0"/>
              </a:spcAft>
              <a:defRPr/>
            </a:pPr>
            <a:r>
              <a:rPr lang="en-US" dirty="0">
                <a:latin typeface="Times New Roman" pitchFamily="18" charset="0"/>
                <a:cs typeface="Times New Roman" pitchFamily="18" charset="0"/>
              </a:rPr>
              <a:t>Weight (empty):</a:t>
            </a:r>
            <a:endParaRPr lang="lv-LV" dirty="0">
              <a:latin typeface="Times New Roman" pitchFamily="18" charset="0"/>
              <a:cs typeface="Times New Roman" pitchFamily="18" charset="0"/>
            </a:endParaRPr>
          </a:p>
          <a:p>
            <a:pPr fontAlgn="auto">
              <a:spcBef>
                <a:spcPts val="0"/>
              </a:spcBef>
              <a:spcAft>
                <a:spcPts val="0"/>
              </a:spcAft>
              <a:defRPr/>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Ambar</a:t>
            </a:r>
            <a:r>
              <a:rPr lang="en-US" dirty="0">
                <a:latin typeface="Times New Roman" pitchFamily="18" charset="0"/>
                <a:cs typeface="Times New Roman" pitchFamily="18" charset="0"/>
              </a:rPr>
              <a:t> 2: 5,3 kg</a:t>
            </a:r>
          </a:p>
          <a:p>
            <a:pPr marL="171450" indent="-171450" fontAlgn="auto">
              <a:spcBef>
                <a:spcPts val="0"/>
              </a:spcBef>
              <a:spcAft>
                <a:spcPts val="0"/>
              </a:spcAft>
              <a:buFontTx/>
              <a:buChar char="-"/>
              <a:defRPr/>
            </a:pPr>
            <a:r>
              <a:rPr lang="lv-LV" dirty="0" err="1">
                <a:latin typeface="Times New Roman" pitchFamily="18" charset="0"/>
                <a:cs typeface="Times New Roman" pitchFamily="18" charset="0"/>
              </a:rPr>
              <a:t>Ambar</a:t>
            </a:r>
            <a:r>
              <a:rPr lang="lv-LV" dirty="0">
                <a:latin typeface="Times New Roman" pitchFamily="18" charset="0"/>
                <a:cs typeface="Times New Roman" pitchFamily="18" charset="0"/>
              </a:rPr>
              <a:t> 3: 6,2 kg</a:t>
            </a:r>
          </a:p>
          <a:p>
            <a:pPr marL="171450" indent="-171450" fontAlgn="auto">
              <a:spcBef>
                <a:spcPts val="0"/>
              </a:spcBef>
              <a:spcAft>
                <a:spcPts val="0"/>
              </a:spcAft>
              <a:buFontTx/>
              <a:buChar char="-"/>
              <a:defRPr/>
            </a:pPr>
            <a:endParaRPr lang="lv-LV" dirty="0">
              <a:latin typeface="Times New Roman" pitchFamily="18" charset="0"/>
              <a:cs typeface="Times New Roman" pitchFamily="18" charset="0"/>
            </a:endParaRPr>
          </a:p>
          <a:p>
            <a:pPr fontAlgn="auto">
              <a:spcBef>
                <a:spcPts val="0"/>
              </a:spcBef>
              <a:spcAft>
                <a:spcPts val="0"/>
              </a:spcAft>
              <a:defRPr/>
            </a:pPr>
            <a:r>
              <a:rPr lang="en-US" dirty="0">
                <a:latin typeface="Times New Roman" pitchFamily="18" charset="0"/>
                <a:cs typeface="Times New Roman" pitchFamily="18" charset="0"/>
              </a:rPr>
              <a:t>(*) according to standard IEC - EN 60598</a:t>
            </a:r>
          </a:p>
          <a:p>
            <a:pPr fontAlgn="auto">
              <a:spcBef>
                <a:spcPts val="0"/>
              </a:spcBef>
              <a:spcAft>
                <a:spcPts val="0"/>
              </a:spcAft>
              <a:defRPr/>
            </a:pPr>
            <a:r>
              <a:rPr lang="en-US" dirty="0">
                <a:latin typeface="Times New Roman" pitchFamily="18" charset="0"/>
                <a:cs typeface="Times New Roman" pitchFamily="18" charset="0"/>
              </a:rPr>
              <a:t>(**) according to standard IEC - EN 62262</a:t>
            </a:r>
            <a:endParaRPr lang="lv-LV" dirty="0">
              <a:latin typeface="Times New Roman" pitchFamily="18" charset="0"/>
              <a:cs typeface="Times New Roman" pitchFamily="18" charset="0"/>
            </a:endParaRPr>
          </a:p>
        </p:txBody>
      </p:sp>
      <p:sp>
        <p:nvSpPr>
          <p:cNvPr id="7" name="Title 1"/>
          <p:cNvSpPr txBox="1">
            <a:spLocks/>
          </p:cNvSpPr>
          <p:nvPr/>
        </p:nvSpPr>
        <p:spPr>
          <a:xfrm>
            <a:off x="323528" y="404664"/>
            <a:ext cx="8686800" cy="838200"/>
          </a:xfrm>
          <a:prstGeom prst="rect">
            <a:avLst/>
          </a:prstGeom>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defRPr/>
            </a:pPr>
            <a:r>
              <a:rPr lang="lv-LV" dirty="0" smtClean="0"/>
              <a:t>Alternatīva  </a:t>
            </a:r>
            <a:r>
              <a:rPr lang="lv-LV" dirty="0" smtClean="0">
                <a:solidFill>
                  <a:srgbClr val="C00000"/>
                </a:solidFill>
              </a:rPr>
              <a:t>1</a:t>
            </a:r>
            <a:endParaRPr lang="lv-LV"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763713" y="1916113"/>
            <a:ext cx="184150" cy="369887"/>
          </a:xfrm>
          <a:prstGeom prst="rect">
            <a:avLst/>
          </a:prstGeom>
          <a:noFill/>
          <a:ln w="9525">
            <a:noFill/>
            <a:miter lim="800000"/>
            <a:headEnd/>
            <a:tailEnd/>
          </a:ln>
        </p:spPr>
        <p:txBody>
          <a:bodyPr wrap="none">
            <a:spAutoFit/>
          </a:bodyPr>
          <a:lstStyle/>
          <a:p>
            <a:endParaRPr lang="lv-LV"/>
          </a:p>
        </p:txBody>
      </p:sp>
      <p:pic>
        <p:nvPicPr>
          <p:cNvPr id="33795" name="Picture 2"/>
          <p:cNvPicPr>
            <a:picLocks noChangeAspect="1"/>
          </p:cNvPicPr>
          <p:nvPr/>
        </p:nvPicPr>
        <p:blipFill>
          <a:blip r:embed="rId2" cstate="print"/>
          <a:srcRect/>
          <a:stretch>
            <a:fillRect/>
          </a:stretch>
        </p:blipFill>
        <p:spPr bwMode="auto">
          <a:xfrm>
            <a:off x="328613" y="1295400"/>
            <a:ext cx="3238500" cy="2133600"/>
          </a:xfrm>
          <a:prstGeom prst="rect">
            <a:avLst/>
          </a:prstGeom>
          <a:noFill/>
          <a:ln w="9525">
            <a:noFill/>
            <a:miter lim="800000"/>
            <a:headEnd/>
            <a:tailEnd/>
          </a:ln>
        </p:spPr>
      </p:pic>
      <p:sp>
        <p:nvSpPr>
          <p:cNvPr id="33796" name="Rectangle 3"/>
          <p:cNvSpPr>
            <a:spLocks noChangeArrowheads="1"/>
          </p:cNvSpPr>
          <p:nvPr/>
        </p:nvSpPr>
        <p:spPr bwMode="auto">
          <a:xfrm>
            <a:off x="4140200" y="1498600"/>
            <a:ext cx="4895850" cy="4524375"/>
          </a:xfrm>
          <a:prstGeom prst="rect">
            <a:avLst/>
          </a:prstGeom>
          <a:noFill/>
          <a:ln w="9525">
            <a:noFill/>
            <a:miter lim="800000"/>
            <a:headEnd/>
            <a:tailEnd/>
          </a:ln>
        </p:spPr>
        <p:txBody>
          <a:bodyPr>
            <a:spAutoFit/>
          </a:bodyPr>
          <a:lstStyle/>
          <a:p>
            <a:r>
              <a:rPr lang="lv-LV">
                <a:latin typeface="Times New Roman" pitchFamily="18" charset="0"/>
                <a:cs typeface="Times New Roman" pitchFamily="18" charset="0"/>
              </a:rPr>
              <a:t>CHARACTERISTICS – LUMINAIRES</a:t>
            </a:r>
          </a:p>
          <a:p>
            <a:r>
              <a:rPr lang="en-US">
                <a:latin typeface="Times New Roman" pitchFamily="18" charset="0"/>
                <a:cs typeface="Times New Roman" pitchFamily="18" charset="0"/>
              </a:rPr>
              <a:t>Optical compartment tightness level: IP 66 LEDSafe®(*)</a:t>
            </a:r>
          </a:p>
          <a:p>
            <a:r>
              <a:rPr lang="en-US">
                <a:latin typeface="Times New Roman" pitchFamily="18" charset="0"/>
                <a:cs typeface="Times New Roman" pitchFamily="18" charset="0"/>
              </a:rPr>
              <a:t>Electronic compartment tightness level: IP 66 (*)</a:t>
            </a:r>
          </a:p>
          <a:p>
            <a:r>
              <a:rPr lang="en-US">
                <a:latin typeface="Times New Roman" pitchFamily="18" charset="0"/>
                <a:cs typeface="Times New Roman" pitchFamily="18" charset="0"/>
              </a:rPr>
              <a:t>Impact resistance (glass): IK 08 (**)</a:t>
            </a:r>
          </a:p>
          <a:p>
            <a:r>
              <a:rPr lang="lv-LV">
                <a:latin typeface="Times New Roman" pitchFamily="18" charset="0"/>
                <a:cs typeface="Times New Roman" pitchFamily="18" charset="0"/>
              </a:rPr>
              <a:t>Nominal voltage: 230 V - 50 Hz</a:t>
            </a:r>
          </a:p>
          <a:p>
            <a:r>
              <a:rPr lang="en-US">
                <a:latin typeface="Times New Roman" pitchFamily="18" charset="0"/>
                <a:cs typeface="Times New Roman" pitchFamily="18" charset="0"/>
              </a:rPr>
              <a:t>Electrical class: I or II (*)</a:t>
            </a:r>
          </a:p>
          <a:p>
            <a:r>
              <a:rPr lang="en-US">
                <a:latin typeface="Times New Roman" pitchFamily="18" charset="0"/>
                <a:cs typeface="Times New Roman" pitchFamily="18" charset="0"/>
              </a:rPr>
              <a:t>Weight (total):</a:t>
            </a:r>
            <a:endParaRPr lang="lv-LV">
              <a:latin typeface="Times New Roman" pitchFamily="18" charset="0"/>
              <a:cs typeface="Times New Roman" pitchFamily="18" charset="0"/>
            </a:endParaRPr>
          </a:p>
          <a:p>
            <a:r>
              <a:rPr lang="en-US">
                <a:latin typeface="Times New Roman" pitchFamily="18" charset="0"/>
                <a:cs typeface="Times New Roman" pitchFamily="18" charset="0"/>
              </a:rPr>
              <a:t>Piano 1: 8,7 kg</a:t>
            </a:r>
          </a:p>
          <a:p>
            <a:r>
              <a:rPr lang="lv-LV">
                <a:latin typeface="Times New Roman" pitchFamily="18" charset="0"/>
                <a:cs typeface="Times New Roman" pitchFamily="18" charset="0"/>
              </a:rPr>
              <a:t>Piano 2: 14,5 kg</a:t>
            </a:r>
          </a:p>
          <a:p>
            <a:r>
              <a:rPr lang="en-US">
                <a:latin typeface="Times New Roman" pitchFamily="18" charset="0"/>
                <a:cs typeface="Times New Roman" pitchFamily="18" charset="0"/>
              </a:rPr>
              <a:t>Installation height:</a:t>
            </a:r>
            <a:endParaRPr lang="lv-LV">
              <a:latin typeface="Times New Roman" pitchFamily="18" charset="0"/>
              <a:cs typeface="Times New Roman" pitchFamily="18" charset="0"/>
            </a:endParaRPr>
          </a:p>
          <a:p>
            <a:r>
              <a:rPr lang="en-US">
                <a:latin typeface="Times New Roman" pitchFamily="18" charset="0"/>
                <a:cs typeface="Times New Roman" pitchFamily="18" charset="0"/>
              </a:rPr>
              <a:t>Piano 1: 4 - 8 m</a:t>
            </a:r>
          </a:p>
          <a:p>
            <a:r>
              <a:rPr lang="lv-LV">
                <a:latin typeface="Times New Roman" pitchFamily="18" charset="0"/>
                <a:cs typeface="Times New Roman" pitchFamily="18" charset="0"/>
              </a:rPr>
              <a:t>Piano 2: 8 - 10 m</a:t>
            </a:r>
          </a:p>
          <a:p>
            <a:endParaRPr lang="lv-LV">
              <a:latin typeface="Times New Roman" pitchFamily="18" charset="0"/>
              <a:cs typeface="Times New Roman" pitchFamily="18" charset="0"/>
            </a:endParaRPr>
          </a:p>
          <a:p>
            <a:r>
              <a:rPr lang="en-US">
                <a:latin typeface="Times New Roman" pitchFamily="18" charset="0"/>
                <a:cs typeface="Times New Roman" pitchFamily="18" charset="0"/>
              </a:rPr>
              <a:t>(*) according to the IEC - EN 60598</a:t>
            </a:r>
          </a:p>
          <a:p>
            <a:r>
              <a:rPr lang="en-US">
                <a:latin typeface="Times New Roman" pitchFamily="18" charset="0"/>
                <a:cs typeface="Times New Roman" pitchFamily="18" charset="0"/>
              </a:rPr>
              <a:t>(**) according to the IEC - EN 62262</a:t>
            </a:r>
            <a:endParaRPr lang="lv-LV">
              <a:latin typeface="Times New Roman" pitchFamily="18" charset="0"/>
              <a:cs typeface="Times New Roman" pitchFamily="18" charset="0"/>
            </a:endParaRPr>
          </a:p>
        </p:txBody>
      </p:sp>
      <p:sp>
        <p:nvSpPr>
          <p:cNvPr id="5" name="Title 1"/>
          <p:cNvSpPr txBox="1">
            <a:spLocks/>
          </p:cNvSpPr>
          <p:nvPr/>
        </p:nvSpPr>
        <p:spPr>
          <a:xfrm>
            <a:off x="323528" y="404664"/>
            <a:ext cx="8686800" cy="838200"/>
          </a:xfrm>
          <a:prstGeom prst="rect">
            <a:avLst/>
          </a:prstGeom>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defRPr/>
            </a:pPr>
            <a:r>
              <a:rPr lang="lv-LV" dirty="0" smtClean="0"/>
              <a:t>Alternatīva  </a:t>
            </a:r>
            <a:r>
              <a:rPr lang="lv-LV" dirty="0" smtClean="0">
                <a:solidFill>
                  <a:srgbClr val="C00000"/>
                </a:solidFill>
              </a:rPr>
              <a:t>2 un 3</a:t>
            </a:r>
            <a:endParaRPr lang="lv-LV"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cstate="print"/>
          <a:srcRect/>
          <a:stretch>
            <a:fillRect/>
          </a:stretch>
        </p:blipFill>
        <p:spPr bwMode="auto">
          <a:xfrm>
            <a:off x="395288" y="1352550"/>
            <a:ext cx="3228975" cy="2133600"/>
          </a:xfrm>
          <a:prstGeom prst="rect">
            <a:avLst/>
          </a:prstGeom>
          <a:noFill/>
          <a:ln w="9525">
            <a:noFill/>
            <a:miter lim="800000"/>
            <a:headEnd/>
            <a:tailEnd/>
          </a:ln>
        </p:spPr>
      </p:pic>
      <p:sp>
        <p:nvSpPr>
          <p:cNvPr id="34819" name="Rectangle 2"/>
          <p:cNvSpPr>
            <a:spLocks noChangeArrowheads="1"/>
          </p:cNvSpPr>
          <p:nvPr/>
        </p:nvSpPr>
        <p:spPr bwMode="auto">
          <a:xfrm>
            <a:off x="4140200" y="1352550"/>
            <a:ext cx="4895850" cy="4522788"/>
          </a:xfrm>
          <a:prstGeom prst="rect">
            <a:avLst/>
          </a:prstGeom>
          <a:noFill/>
          <a:ln w="9525">
            <a:noFill/>
            <a:miter lim="800000"/>
            <a:headEnd/>
            <a:tailEnd/>
          </a:ln>
        </p:spPr>
        <p:txBody>
          <a:bodyPr>
            <a:spAutoFit/>
          </a:bodyPr>
          <a:lstStyle/>
          <a:p>
            <a:r>
              <a:rPr lang="lv-LV">
                <a:latin typeface="Times New Roman" pitchFamily="18" charset="0"/>
                <a:cs typeface="Times New Roman" pitchFamily="18" charset="0"/>
              </a:rPr>
              <a:t>CHARACTERISTICS - LUMINAIRE</a:t>
            </a:r>
          </a:p>
          <a:p>
            <a:r>
              <a:rPr lang="en-US">
                <a:latin typeface="Times New Roman" pitchFamily="18" charset="0"/>
                <a:cs typeface="Times New Roman" pitchFamily="18" charset="0"/>
              </a:rPr>
              <a:t>Optical compartment tightness level: IP 66 LEDSafe®(*)</a:t>
            </a:r>
          </a:p>
          <a:p>
            <a:r>
              <a:rPr lang="en-US">
                <a:latin typeface="Times New Roman" pitchFamily="18" charset="0"/>
                <a:cs typeface="Times New Roman" pitchFamily="18" charset="0"/>
              </a:rPr>
              <a:t>Electronic compartment tightness level: IP 66 (*)</a:t>
            </a:r>
          </a:p>
          <a:p>
            <a:r>
              <a:rPr lang="en-US">
                <a:latin typeface="Times New Roman" pitchFamily="18" charset="0"/>
                <a:cs typeface="Times New Roman" pitchFamily="18" charset="0"/>
              </a:rPr>
              <a:t>Impact resistance (glass): IK 08 (**)</a:t>
            </a:r>
          </a:p>
          <a:p>
            <a:r>
              <a:rPr lang="lv-LV">
                <a:latin typeface="Times New Roman" pitchFamily="18" charset="0"/>
                <a:cs typeface="Times New Roman" pitchFamily="18" charset="0"/>
              </a:rPr>
              <a:t>Nominal voltage: 230 V - 50 Hz</a:t>
            </a:r>
          </a:p>
          <a:p>
            <a:r>
              <a:rPr lang="en-US">
                <a:latin typeface="Times New Roman" pitchFamily="18" charset="0"/>
                <a:cs typeface="Times New Roman" pitchFamily="18" charset="0"/>
              </a:rPr>
              <a:t>Electrical class: I or II (*)</a:t>
            </a:r>
          </a:p>
          <a:p>
            <a:r>
              <a:rPr lang="lv-LV">
                <a:latin typeface="Times New Roman" pitchFamily="18" charset="0"/>
                <a:cs typeface="Times New Roman" pitchFamily="18" charset="0"/>
              </a:rPr>
              <a:t>Weight:</a:t>
            </a:r>
          </a:p>
          <a:p>
            <a:r>
              <a:rPr lang="lv-LV">
                <a:latin typeface="Times New Roman" pitchFamily="18" charset="0"/>
                <a:cs typeface="Times New Roman" pitchFamily="18" charset="0"/>
              </a:rPr>
              <a:t>Senso 1: 10,5 kg</a:t>
            </a:r>
          </a:p>
          <a:p>
            <a:r>
              <a:rPr lang="lv-LV">
                <a:latin typeface="Times New Roman" pitchFamily="18" charset="0"/>
                <a:cs typeface="Times New Roman" pitchFamily="18" charset="0"/>
              </a:rPr>
              <a:t>Senso 2: 14 kg</a:t>
            </a:r>
          </a:p>
          <a:p>
            <a:r>
              <a:rPr lang="en-US">
                <a:latin typeface="Times New Roman" pitchFamily="18" charset="0"/>
                <a:cs typeface="Times New Roman" pitchFamily="18" charset="0"/>
              </a:rPr>
              <a:t>Installation height:</a:t>
            </a:r>
            <a:endParaRPr lang="lv-LV">
              <a:latin typeface="Times New Roman" pitchFamily="18" charset="0"/>
              <a:cs typeface="Times New Roman" pitchFamily="18" charset="0"/>
            </a:endParaRPr>
          </a:p>
          <a:p>
            <a:r>
              <a:rPr lang="en-US">
                <a:latin typeface="Times New Roman" pitchFamily="18" charset="0"/>
                <a:cs typeface="Times New Roman" pitchFamily="18" charset="0"/>
              </a:rPr>
              <a:t>Senso 1: 4 - 8 m</a:t>
            </a:r>
          </a:p>
          <a:p>
            <a:r>
              <a:rPr lang="it-IT">
                <a:latin typeface="Times New Roman" pitchFamily="18" charset="0"/>
                <a:cs typeface="Times New Roman" pitchFamily="18" charset="0"/>
              </a:rPr>
              <a:t>Senso 2: 8 - 10 m</a:t>
            </a:r>
            <a:endParaRPr lang="lv-LV">
              <a:latin typeface="Times New Roman" pitchFamily="18" charset="0"/>
              <a:cs typeface="Times New Roman" pitchFamily="18" charset="0"/>
            </a:endParaRPr>
          </a:p>
          <a:p>
            <a:endParaRPr lang="it-IT">
              <a:latin typeface="Times New Roman" pitchFamily="18" charset="0"/>
              <a:cs typeface="Times New Roman" pitchFamily="18" charset="0"/>
            </a:endParaRPr>
          </a:p>
          <a:p>
            <a:r>
              <a:rPr lang="en-US">
                <a:latin typeface="Times New Roman" pitchFamily="18" charset="0"/>
                <a:cs typeface="Times New Roman" pitchFamily="18" charset="0"/>
              </a:rPr>
              <a:t>(*) according to IEC - EN 60598</a:t>
            </a:r>
          </a:p>
          <a:p>
            <a:r>
              <a:rPr lang="en-US">
                <a:latin typeface="Times New Roman" pitchFamily="18" charset="0"/>
                <a:cs typeface="Times New Roman" pitchFamily="18" charset="0"/>
              </a:rPr>
              <a:t>(**) according to IEC - EN 62262</a:t>
            </a:r>
            <a:endParaRPr lang="lv-LV">
              <a:latin typeface="Times New Roman" pitchFamily="18" charset="0"/>
              <a:cs typeface="Times New Roman" pitchFamily="18" charset="0"/>
            </a:endParaRPr>
          </a:p>
        </p:txBody>
      </p:sp>
      <p:sp>
        <p:nvSpPr>
          <p:cNvPr id="4" name="Title 1"/>
          <p:cNvSpPr txBox="1">
            <a:spLocks/>
          </p:cNvSpPr>
          <p:nvPr/>
        </p:nvSpPr>
        <p:spPr>
          <a:xfrm>
            <a:off x="323528" y="404664"/>
            <a:ext cx="8686800" cy="838200"/>
          </a:xfrm>
          <a:prstGeom prst="rect">
            <a:avLst/>
          </a:prstGeom>
        </p:spPr>
        <p:txBody>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defRPr/>
            </a:pPr>
            <a:r>
              <a:rPr lang="lv-LV" dirty="0" smtClean="0"/>
              <a:t>Alternatīva  </a:t>
            </a:r>
            <a:r>
              <a:rPr lang="lv-LV" dirty="0" smtClean="0">
                <a:solidFill>
                  <a:srgbClr val="C00000"/>
                </a:solidFill>
              </a:rPr>
              <a:t>2 un 3</a:t>
            </a:r>
            <a:endParaRPr lang="lv-LV"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lv-LV" dirty="0">
                <a:effectLst/>
              </a:rPr>
              <a:t>Projekta nepieciešamības pamatojums </a:t>
            </a:r>
            <a:endParaRPr lang="lv-LV" dirty="0"/>
          </a:p>
        </p:txBody>
      </p:sp>
      <p:sp>
        <p:nvSpPr>
          <p:cNvPr id="3" name="Content Placeholder 2"/>
          <p:cNvSpPr>
            <a:spLocks noGrp="1"/>
          </p:cNvSpPr>
          <p:nvPr>
            <p:ph idx="1"/>
          </p:nvPr>
        </p:nvSpPr>
        <p:spPr>
          <a:xfrm>
            <a:off x="304800" y="1268413"/>
            <a:ext cx="8686800" cy="5329237"/>
          </a:xfrm>
        </p:spPr>
        <p:txBody>
          <a:bodyPr>
            <a:normAutofit fontScale="70000" lnSpcReduction="20000"/>
          </a:bodyPr>
          <a:lstStyle/>
          <a:p>
            <a:pPr algn="just" eaLnBrk="1" fontAlgn="auto" hangingPunct="1">
              <a:spcAft>
                <a:spcPts val="0"/>
              </a:spcAft>
              <a:buFont typeface="Wingdings 2"/>
              <a:buChar char=""/>
              <a:defRPr/>
            </a:pPr>
            <a:r>
              <a:rPr lang="lv-LV" dirty="0"/>
              <a:t>Izskatot nepieciešamību veikt ielu apgaismojuma posmu rekonstrukciju, ir jānovērtē, ka atsevišķas iekārtas un ietaises ir amortizējušās un izsmēlušas savus darba resursus, tās neatbilst oriģinālo tehnisko noteikumu prasībām un nespēj pilnībā pildīt tām paredzētās funkcijas. </a:t>
            </a:r>
            <a:endParaRPr lang="lv-LV" dirty="0" smtClean="0"/>
          </a:p>
          <a:p>
            <a:pPr algn="just" eaLnBrk="1" fontAlgn="auto" hangingPunct="1">
              <a:spcAft>
                <a:spcPts val="0"/>
              </a:spcAft>
              <a:buFont typeface="Wingdings 2"/>
              <a:buChar char=""/>
              <a:defRPr/>
            </a:pPr>
            <a:r>
              <a:rPr lang="lv-LV" dirty="0" smtClean="0"/>
              <a:t>Ir </a:t>
            </a:r>
            <a:r>
              <a:rPr lang="lv-LV" dirty="0"/>
              <a:t>jāņem vērā fakts, ka ielu apgaismojuma pamatlīdzekļu vidējais ekspluatācijas laiks ir 25 gadi, kas nozīmē, ka ielu apgaismojuma līniju turpmāko 20 gadu rekonstrukciju plānā ir jāietver visu to pamatlīdzekļu nomaiņa, kas ir uzstādīti pirms 1999. gada</a:t>
            </a:r>
            <a:r>
              <a:rPr lang="lv-LV" dirty="0" smtClean="0"/>
              <a:t>.</a:t>
            </a:r>
          </a:p>
          <a:p>
            <a:pPr algn="just" eaLnBrk="1" fontAlgn="auto" hangingPunct="1">
              <a:spcAft>
                <a:spcPts val="0"/>
              </a:spcAft>
              <a:buFont typeface="Wingdings 2"/>
              <a:buChar char=""/>
              <a:defRPr/>
            </a:pPr>
            <a:r>
              <a:rPr lang="lv-LV" dirty="0"/>
              <a:t>Ņemot vērā iepriekš minēto, Ķekavas novadam un SIA „Sadzīves servisa centrs” ir divas alternatīvas realizējot ielu apgaismojuma rekonstrukciju. Viena no alternatīvām ir tuvāko 3 gadu laikā realizēt projektu veicot visus nepieciešamos ielu apgaismojuma infrastruktūras uzlabošanas darbus un pēc tam nodrošinot ielu apgaismojuma infrastruktūras uzturēšanu. </a:t>
            </a:r>
            <a:endParaRPr lang="lv-LV" dirty="0" smtClean="0"/>
          </a:p>
          <a:p>
            <a:pPr algn="just" eaLnBrk="1" fontAlgn="auto" hangingPunct="1">
              <a:spcAft>
                <a:spcPts val="0"/>
              </a:spcAft>
              <a:buFont typeface="Wingdings 2"/>
              <a:buChar char=""/>
              <a:defRPr/>
            </a:pPr>
            <a:r>
              <a:rPr lang="lv-LV" dirty="0"/>
              <a:t>Otra alternatīva jeb esošās situācijas turpināšana ir pakāpeniski 20 gadu laikā veikt ielu apgaismojuma infrastruktūras uzlabošanas darbus.</a:t>
            </a:r>
          </a:p>
          <a:p>
            <a:pPr eaLnBrk="1" fontAlgn="auto" hangingPunct="1">
              <a:spcAft>
                <a:spcPts val="0"/>
              </a:spcAft>
              <a:buFont typeface="Wingdings 2"/>
              <a:buChar char=""/>
              <a:defRPr/>
            </a:pPr>
            <a:endParaRPr lang="lv-LV"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Alternatīvu salīdzinošie rādītāji un ieviešanas izmaksas Ķekavas pagastā</a:t>
            </a:r>
            <a:endParaRPr lang="lv-LV" dirty="0"/>
          </a:p>
        </p:txBody>
      </p:sp>
      <p:graphicFrame>
        <p:nvGraphicFramePr>
          <p:cNvPr id="4" name="Tabula 3"/>
          <p:cNvGraphicFramePr>
            <a:graphicFrameLocks noGrp="1"/>
          </p:cNvGraphicFramePr>
          <p:nvPr/>
        </p:nvGraphicFramePr>
        <p:xfrm>
          <a:off x="857224" y="1785926"/>
          <a:ext cx="7500991" cy="3857650"/>
        </p:xfrm>
        <a:graphic>
          <a:graphicData uri="http://schemas.openxmlformats.org/drawingml/2006/table">
            <a:tbl>
              <a:tblPr/>
              <a:tblGrid>
                <a:gridCol w="3435265"/>
                <a:gridCol w="1355242"/>
                <a:gridCol w="1355242"/>
                <a:gridCol w="1355242"/>
              </a:tblGrid>
              <a:tr h="416021">
                <a:tc>
                  <a:txBody>
                    <a:bodyPr/>
                    <a:lstStyle/>
                    <a:p>
                      <a:pPr algn="l" fontAlgn="b"/>
                      <a:r>
                        <a:rPr lang="lv-LV" sz="18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1.alternatīva</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2.alternatīva</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3.alternatīva</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97111">
                <a:tc>
                  <a:txBody>
                    <a:bodyPr/>
                    <a:lstStyle/>
                    <a:p>
                      <a:pPr algn="l" fontAlgn="b"/>
                      <a:r>
                        <a:rPr lang="lv-LV" sz="1800" b="0" i="0" u="none" strike="noStrike">
                          <a:solidFill>
                            <a:srgbClr val="000000"/>
                          </a:solidFill>
                          <a:latin typeface="Calibri"/>
                        </a:rPr>
                        <a:t>Patērētā kwh (esošā)</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309 072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309 072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309 072</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78201">
                <a:tc>
                  <a:txBody>
                    <a:bodyPr/>
                    <a:lstStyle/>
                    <a:p>
                      <a:pPr algn="l" fontAlgn="b"/>
                      <a:r>
                        <a:rPr lang="lv-LV" sz="1800" b="0" i="0" u="none" strike="noStrike" dirty="0">
                          <a:solidFill>
                            <a:srgbClr val="000000"/>
                          </a:solidFill>
                          <a:latin typeface="Calibri"/>
                        </a:rPr>
                        <a:t>Izmaksas par </a:t>
                      </a:r>
                      <a:r>
                        <a:rPr lang="lv-LV" sz="1800" b="0" i="0" u="none" strike="noStrike" dirty="0" err="1">
                          <a:solidFill>
                            <a:srgbClr val="000000"/>
                          </a:solidFill>
                          <a:latin typeface="Calibri"/>
                        </a:rPr>
                        <a:t>kwh</a:t>
                      </a:r>
                      <a:r>
                        <a:rPr lang="lv-LV" sz="1800" b="0" i="0" u="none" strike="noStrike" dirty="0">
                          <a:solidFill>
                            <a:srgbClr val="000000"/>
                          </a:solidFill>
                          <a:latin typeface="Calibri"/>
                        </a:rPr>
                        <a:t> (esošās)</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23 563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23 563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23 563</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8201">
                <a:tc>
                  <a:txBody>
                    <a:bodyPr/>
                    <a:lstStyle/>
                    <a:p>
                      <a:pPr algn="l" fontAlgn="b"/>
                      <a:r>
                        <a:rPr lang="lv-LV" sz="1800" b="0" i="0" u="none" strike="noStrike" dirty="0">
                          <a:solidFill>
                            <a:srgbClr val="000000"/>
                          </a:solidFill>
                          <a:latin typeface="Calibri"/>
                        </a:rPr>
                        <a:t>Patērētā </a:t>
                      </a:r>
                      <a:r>
                        <a:rPr lang="lv-LV" sz="1800" b="0" i="0" u="none" strike="noStrike" dirty="0" err="1">
                          <a:solidFill>
                            <a:srgbClr val="000000"/>
                          </a:solidFill>
                          <a:latin typeface="Calibri"/>
                        </a:rPr>
                        <a:t>kwh</a:t>
                      </a:r>
                      <a:r>
                        <a:rPr lang="lv-LV" sz="1800" b="0" i="0" u="none" strike="noStrike" dirty="0">
                          <a:solidFill>
                            <a:srgbClr val="000000"/>
                          </a:solidFill>
                          <a:latin typeface="Calibri"/>
                        </a:rPr>
                        <a:t> (pēc projekta)</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dirty="0">
                          <a:solidFill>
                            <a:srgbClr val="000000"/>
                          </a:solidFill>
                          <a:latin typeface="Calibri"/>
                        </a:rPr>
                        <a:t>206 408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177 204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218 821</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8201">
                <a:tc>
                  <a:txBody>
                    <a:bodyPr/>
                    <a:lstStyle/>
                    <a:p>
                      <a:pPr algn="l" fontAlgn="b"/>
                      <a:r>
                        <a:rPr lang="lv-LV" sz="1800" b="0" i="0" u="none" strike="noStrike">
                          <a:solidFill>
                            <a:srgbClr val="000000"/>
                          </a:solidFill>
                          <a:latin typeface="Calibri"/>
                        </a:rPr>
                        <a:t>Izmaksas par kwh (pēc projekta)</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16 584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14 177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16 775</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8201">
                <a:tc>
                  <a:txBody>
                    <a:bodyPr/>
                    <a:lstStyle/>
                    <a:p>
                      <a:pPr algn="l" fontAlgn="b"/>
                      <a:r>
                        <a:rPr lang="lv-LV" sz="1800" b="0" i="0" u="none" strike="noStrike">
                          <a:solidFill>
                            <a:srgbClr val="000000"/>
                          </a:solidFill>
                          <a:latin typeface="Calibri"/>
                        </a:rPr>
                        <a:t>Izdevumi materiāliem</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218 595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327 839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220 166</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8201">
                <a:tc>
                  <a:txBody>
                    <a:bodyPr/>
                    <a:lstStyle/>
                    <a:p>
                      <a:pPr algn="l" fontAlgn="b"/>
                      <a:r>
                        <a:rPr lang="lv-LV" sz="1800" b="0" i="0" u="none" strike="noStrike">
                          <a:solidFill>
                            <a:srgbClr val="000000"/>
                          </a:solidFill>
                          <a:latin typeface="Calibri"/>
                        </a:rPr>
                        <a:t>Izdevumi darbam</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23 587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23 587</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15 841</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8201">
                <a:tc>
                  <a:txBody>
                    <a:bodyPr/>
                    <a:lstStyle/>
                    <a:p>
                      <a:pPr algn="l" fontAlgn="b"/>
                      <a:r>
                        <a:rPr lang="lv-LV" sz="1800" b="0" i="0" u="none" strike="noStrike">
                          <a:solidFill>
                            <a:srgbClr val="000000"/>
                          </a:solidFill>
                          <a:latin typeface="Calibri"/>
                        </a:rPr>
                        <a:t>Apkalpošanas izdevumi (esošie)</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20 276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20 276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20 210</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78201">
                <a:tc>
                  <a:txBody>
                    <a:bodyPr/>
                    <a:lstStyle/>
                    <a:p>
                      <a:pPr algn="l" fontAlgn="b"/>
                      <a:r>
                        <a:rPr lang="lv-LV" sz="1800" b="0" i="0" u="none" strike="noStrike">
                          <a:solidFill>
                            <a:srgbClr val="000000"/>
                          </a:solidFill>
                          <a:latin typeface="Calibri"/>
                        </a:rPr>
                        <a:t>Apkalpošanas izdevumi</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17 543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18 963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19 738</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97111">
                <a:tc>
                  <a:txBody>
                    <a:bodyPr/>
                    <a:lstStyle/>
                    <a:p>
                      <a:pPr algn="l" fontAlgn="b"/>
                      <a:r>
                        <a:rPr lang="lv-LV" sz="1800" b="1" i="0" u="none" strike="noStrike">
                          <a:solidFill>
                            <a:srgbClr val="000000"/>
                          </a:solidFill>
                          <a:latin typeface="Calibri"/>
                        </a:rPr>
                        <a:t>Kopā ieviešana</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r" fontAlgn="b"/>
                      <a:r>
                        <a:rPr lang="lv-LV" sz="1800" b="1" i="0" u="none" strike="noStrike">
                          <a:solidFill>
                            <a:srgbClr val="000000"/>
                          </a:solidFill>
                          <a:latin typeface="Calibri"/>
                        </a:rPr>
                        <a:t>Ls 242 182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r" fontAlgn="b"/>
                      <a:r>
                        <a:rPr lang="lv-LV" sz="1800" b="1" i="0" u="none" strike="noStrike">
                          <a:solidFill>
                            <a:srgbClr val="000000"/>
                          </a:solidFill>
                          <a:latin typeface="Calibri"/>
                        </a:rPr>
                        <a:t>Ls 351 426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r" fontAlgn="b"/>
                      <a:r>
                        <a:rPr lang="lv-LV" sz="1800" b="1" i="0" u="none" strike="noStrike" dirty="0">
                          <a:solidFill>
                            <a:srgbClr val="000000"/>
                          </a:solidFill>
                          <a:latin typeface="Calibri"/>
                        </a:rPr>
                        <a:t>Ls 236 008</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lv-LV" dirty="0" smtClean="0"/>
              <a:t>Alternatīvu ietaupījuma salīdzinošie rādītāji</a:t>
            </a:r>
            <a:endParaRPr lang="lv-LV" dirty="0"/>
          </a:p>
        </p:txBody>
      </p:sp>
      <p:graphicFrame>
        <p:nvGraphicFramePr>
          <p:cNvPr id="5" name="Tabula 4"/>
          <p:cNvGraphicFramePr>
            <a:graphicFrameLocks noGrp="1"/>
          </p:cNvGraphicFramePr>
          <p:nvPr/>
        </p:nvGraphicFramePr>
        <p:xfrm>
          <a:off x="857224" y="2285992"/>
          <a:ext cx="7215237" cy="3286146"/>
        </p:xfrm>
        <a:graphic>
          <a:graphicData uri="http://schemas.openxmlformats.org/drawingml/2006/table">
            <a:tbl>
              <a:tblPr/>
              <a:tblGrid>
                <a:gridCol w="3304398"/>
                <a:gridCol w="1303613"/>
                <a:gridCol w="1303613"/>
                <a:gridCol w="1303613"/>
              </a:tblGrid>
              <a:tr h="502050">
                <a:tc>
                  <a:txBody>
                    <a:bodyPr/>
                    <a:lstStyle/>
                    <a:p>
                      <a:pPr algn="l" fontAlgn="b"/>
                      <a:r>
                        <a:rPr lang="lv-LV" sz="18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1.alternatīva</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2.alternatīva</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3.alternatīva</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79230">
                <a:tc>
                  <a:txBody>
                    <a:bodyPr/>
                    <a:lstStyle/>
                    <a:p>
                      <a:pPr algn="l" fontAlgn="b"/>
                      <a:r>
                        <a:rPr lang="lv-LV" sz="1800" b="0" i="0" u="none" strike="noStrike">
                          <a:solidFill>
                            <a:srgbClr val="000000"/>
                          </a:solidFill>
                          <a:latin typeface="Calibri"/>
                        </a:rPr>
                        <a:t>Ietaupījums kWh</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102664</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dirty="0">
                          <a:solidFill>
                            <a:srgbClr val="000000"/>
                          </a:solidFill>
                          <a:latin typeface="Calibri"/>
                        </a:rPr>
                        <a:t>131868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90252</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456409">
                <a:tc>
                  <a:txBody>
                    <a:bodyPr/>
                    <a:lstStyle/>
                    <a:p>
                      <a:pPr algn="l" fontAlgn="b"/>
                      <a:r>
                        <a:rPr lang="lv-LV" sz="1800" b="0" i="0" u="none" strike="noStrike">
                          <a:solidFill>
                            <a:srgbClr val="000000"/>
                          </a:solidFill>
                          <a:latin typeface="Calibri"/>
                        </a:rPr>
                        <a:t>Ietaupījums LVL</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6 979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9 386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6 788</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56409">
                <a:tc>
                  <a:txBody>
                    <a:bodyPr/>
                    <a:lstStyle/>
                    <a:p>
                      <a:pPr algn="l" fontAlgn="b"/>
                      <a:r>
                        <a:rPr lang="lv-LV" sz="1800" b="0" i="0" u="none" strike="noStrike">
                          <a:solidFill>
                            <a:srgbClr val="000000"/>
                          </a:solidFill>
                          <a:latin typeface="Calibri"/>
                        </a:rPr>
                        <a:t>Ieaupījums apkalpošana LVL</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2 733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1 313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472</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56409">
                <a:tc>
                  <a:txBody>
                    <a:bodyPr/>
                    <a:lstStyle/>
                    <a:p>
                      <a:pPr algn="l" fontAlgn="b"/>
                      <a:r>
                        <a:rPr lang="lv-LV" sz="1800" b="0" i="0" u="none" strike="noStrike">
                          <a:solidFill>
                            <a:srgbClr val="000000"/>
                          </a:solidFill>
                          <a:latin typeface="Calibri"/>
                        </a:rPr>
                        <a:t>Ietaupījums kWh %</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33%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43%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29%</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56409">
                <a:tc>
                  <a:txBody>
                    <a:bodyPr/>
                    <a:lstStyle/>
                    <a:p>
                      <a:pPr algn="l" fontAlgn="b"/>
                      <a:r>
                        <a:rPr lang="lv-LV" sz="1800" b="0" i="0" u="none" strike="noStrike">
                          <a:solidFill>
                            <a:srgbClr val="000000"/>
                          </a:solidFill>
                          <a:latin typeface="Calibri"/>
                        </a:rPr>
                        <a:t>Ietaupījums LVL %</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30%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40%</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29%</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r>
              <a:tr h="479230">
                <a:tc>
                  <a:txBody>
                    <a:bodyPr/>
                    <a:lstStyle/>
                    <a:p>
                      <a:pPr algn="l" fontAlgn="b"/>
                      <a:r>
                        <a:rPr lang="lv-LV" sz="1800" b="0" i="0" u="none" strike="noStrike">
                          <a:solidFill>
                            <a:srgbClr val="000000"/>
                          </a:solidFill>
                          <a:latin typeface="Calibri"/>
                        </a:rPr>
                        <a:t>Ietaupījums apkalpošana %</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lv-LV" sz="1800" b="0" i="0" u="none" strike="noStrike">
                          <a:solidFill>
                            <a:srgbClr val="000000"/>
                          </a:solidFill>
                          <a:latin typeface="Calibri"/>
                        </a:rPr>
                        <a:t>13%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lv-LV" sz="1800" b="0" i="0" u="none" strike="noStrike">
                          <a:solidFill>
                            <a:srgbClr val="000000"/>
                          </a:solidFill>
                          <a:latin typeface="Calibri"/>
                        </a:rPr>
                        <a:t>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lv-LV" sz="1800" b="0" i="0" u="none" strike="noStrike" dirty="0">
                          <a:solidFill>
                            <a:srgbClr val="000000"/>
                          </a:solidFill>
                          <a:latin typeface="Calibri"/>
                        </a:rPr>
                        <a:t>2%</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Investīciju atmaksāšanās un efektivitātes novērtēšanas rādītāji (25 gadi)</a:t>
            </a:r>
            <a:endParaRPr lang="lv-LV" dirty="0"/>
          </a:p>
        </p:txBody>
      </p:sp>
      <p:graphicFrame>
        <p:nvGraphicFramePr>
          <p:cNvPr id="4" name="Tabula 3"/>
          <p:cNvGraphicFramePr>
            <a:graphicFrameLocks noGrp="1"/>
          </p:cNvGraphicFramePr>
          <p:nvPr/>
        </p:nvGraphicFramePr>
        <p:xfrm>
          <a:off x="1000100" y="3143248"/>
          <a:ext cx="7000923" cy="2071702"/>
        </p:xfrm>
        <a:graphic>
          <a:graphicData uri="http://schemas.openxmlformats.org/drawingml/2006/table">
            <a:tbl>
              <a:tblPr/>
              <a:tblGrid>
                <a:gridCol w="3206247"/>
                <a:gridCol w="1264892"/>
                <a:gridCol w="1264892"/>
                <a:gridCol w="1264892"/>
              </a:tblGrid>
              <a:tr h="438244">
                <a:tc>
                  <a:txBody>
                    <a:bodyPr/>
                    <a:lstStyle/>
                    <a:p>
                      <a:pPr algn="l" fontAlgn="b"/>
                      <a:r>
                        <a:rPr lang="lv-LV" sz="18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dirty="0">
                          <a:solidFill>
                            <a:srgbClr val="000000"/>
                          </a:solidFill>
                          <a:latin typeface="Calibri"/>
                        </a:rPr>
                        <a:t>1.alternatīva</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2.alternatīva</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3.alternatīva</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18324">
                <a:tc>
                  <a:txBody>
                    <a:bodyPr/>
                    <a:lstStyle/>
                    <a:p>
                      <a:pPr algn="l" fontAlgn="b"/>
                      <a:r>
                        <a:rPr lang="lv-LV" sz="1800" b="0" i="0" u="none" strike="noStrike">
                          <a:solidFill>
                            <a:srgbClr val="000000"/>
                          </a:solidFill>
                          <a:latin typeface="Calibri"/>
                        </a:rPr>
                        <a:t>NP</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dirty="0">
                          <a:solidFill>
                            <a:srgbClr val="000000"/>
                          </a:solidFill>
                          <a:latin typeface="Calibri"/>
                        </a:rPr>
                        <a:t>-Ls 242 182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351 426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236 008</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98405">
                <a:tc>
                  <a:txBody>
                    <a:bodyPr/>
                    <a:lstStyle/>
                    <a:p>
                      <a:pPr algn="l" fontAlgn="b"/>
                      <a:r>
                        <a:rPr lang="lv-LV" sz="1800" b="0" i="0" u="none" strike="noStrike">
                          <a:solidFill>
                            <a:srgbClr val="000000"/>
                          </a:solidFill>
                          <a:latin typeface="Calibri"/>
                        </a:rPr>
                        <a:t>Investīciju atdeve</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2%</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98405">
                <a:tc>
                  <a:txBody>
                    <a:bodyPr/>
                    <a:lstStyle/>
                    <a:p>
                      <a:pPr algn="l" fontAlgn="b"/>
                      <a:r>
                        <a:rPr lang="lv-LV" sz="1800" b="0" i="0" u="none" strike="noStrike">
                          <a:solidFill>
                            <a:srgbClr val="000000"/>
                          </a:solidFill>
                          <a:latin typeface="Calibri"/>
                        </a:rPr>
                        <a:t>NPV</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Ls 25 586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-Ls 54 788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c>
                  <a:txBody>
                    <a:bodyPr/>
                    <a:lstStyle/>
                    <a:p>
                      <a:pPr algn="r" fontAlgn="b"/>
                      <a:r>
                        <a:rPr lang="lv-LV" sz="1800" b="0" i="0" u="none" strike="noStrike" dirty="0">
                          <a:solidFill>
                            <a:srgbClr val="000000"/>
                          </a:solidFill>
                          <a:latin typeface="Calibri"/>
                        </a:rPr>
                        <a:t>-Ls 47 561</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r>
              <a:tr h="418324">
                <a:tc>
                  <a:txBody>
                    <a:bodyPr/>
                    <a:lstStyle/>
                    <a:p>
                      <a:pPr algn="l" fontAlgn="b"/>
                      <a:r>
                        <a:rPr lang="lv-LV" sz="1800" b="0" i="0" u="none" strike="noStrike">
                          <a:solidFill>
                            <a:srgbClr val="000000"/>
                          </a:solidFill>
                          <a:latin typeface="Calibri"/>
                        </a:rPr>
                        <a:t>IRR</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3%</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r" fontAlgn="b"/>
                      <a:r>
                        <a:rPr lang="lv-LV" sz="1800" b="0" i="0" u="none" strike="noStrike" dirty="0">
                          <a:solidFill>
                            <a:srgbClr val="000000"/>
                          </a:solidFill>
                          <a:latin typeface="Calibri"/>
                        </a:rPr>
                        <a:t>0%</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r>
            </a:tbl>
          </a:graphicData>
        </a:graphic>
      </p:graphicFrame>
      <p:sp>
        <p:nvSpPr>
          <p:cNvPr id="6" name="Virsraksts 1"/>
          <p:cNvSpPr txBox="1">
            <a:spLocks/>
          </p:cNvSpPr>
          <p:nvPr/>
        </p:nvSpPr>
        <p:spPr>
          <a:xfrm>
            <a:off x="285720" y="2143116"/>
            <a:ext cx="8686800" cy="838200"/>
          </a:xfrm>
          <a:prstGeom prst="rect">
            <a:avLst/>
          </a:prstGeom>
        </p:spPr>
        <p:txBody>
          <a:bodyPr vert="horz" anchor="ctr">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lv-LV" sz="2400" dirty="0" smtClean="0">
                <a:solidFill>
                  <a:schemeClr val="tx2"/>
                </a:solidFill>
                <a:effectLst>
                  <a:reflection blurRad="12700" stA="48000" endA="300" endPos="55000" dir="5400000" sy="-90000" algn="bl" rotWithShape="0"/>
                </a:effectLst>
                <a:latin typeface="+mj-lt"/>
                <a:ea typeface="+mj-ea"/>
                <a:cs typeface="+mj-cs"/>
              </a:rPr>
              <a:t>Bez eiropas fondu finansējuma piesaistīšanas:</a:t>
            </a:r>
            <a:endParaRPr kumimoji="0" lang="lv-LV" sz="2400" b="0" i="0" u="none" strike="noStrike" kern="1200"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smtClean="0"/>
              <a:t>Pētījuma mērķis</a:t>
            </a:r>
            <a:endParaRPr lang="lv-LV" dirty="0"/>
          </a:p>
        </p:txBody>
      </p:sp>
      <p:sp>
        <p:nvSpPr>
          <p:cNvPr id="3" name="Content Placeholder 2"/>
          <p:cNvSpPr>
            <a:spLocks noGrp="1"/>
          </p:cNvSpPr>
          <p:nvPr>
            <p:ph idx="1"/>
          </p:nvPr>
        </p:nvSpPr>
        <p:spPr/>
        <p:txBody>
          <a:bodyPr>
            <a:normAutofit/>
          </a:bodyPr>
          <a:lstStyle/>
          <a:p>
            <a:pPr algn="just" eaLnBrk="1" fontAlgn="auto" hangingPunct="1">
              <a:spcAft>
                <a:spcPts val="0"/>
              </a:spcAft>
              <a:buFont typeface="Wingdings 2"/>
              <a:buChar char=""/>
              <a:defRPr/>
            </a:pPr>
            <a:r>
              <a:rPr lang="lv-LV" dirty="0" smtClean="0"/>
              <a:t>Apzināt iespējas </a:t>
            </a:r>
            <a:r>
              <a:rPr lang="lv-LV" dirty="0"/>
              <a:t>modernizēt Ķekavas </a:t>
            </a:r>
            <a:r>
              <a:rPr lang="lv-LV" dirty="0" smtClean="0"/>
              <a:t>novada </a:t>
            </a:r>
            <a:r>
              <a:rPr lang="lv-LV" dirty="0"/>
              <a:t>pašvaldības publiski lietojamo ielu, ceļu un teritoriju apgaismes infrastruktūru, izmantojot tehnoloģijas un videi draudzīgus paņēmienus, kas ļauj efektīvi izmantot energoresursus un samazināt esošo energoresursu patēriņu Ķekavas </a:t>
            </a:r>
            <a:r>
              <a:rPr lang="lv-LV" dirty="0" smtClean="0"/>
              <a:t>novadā</a:t>
            </a:r>
          </a:p>
          <a:p>
            <a:pPr marL="0" indent="0" algn="just" eaLnBrk="1" fontAlgn="auto" hangingPunct="1">
              <a:spcAft>
                <a:spcPts val="0"/>
              </a:spcAft>
              <a:buFont typeface="Wingdings 2"/>
              <a:buNone/>
              <a:defRPr/>
            </a:pPr>
            <a:endParaRPr lang="lv-LV"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Investīciju atmaksāšanās un efektivitātes novērtēšanas rādītāji (25 gadi)</a:t>
            </a:r>
            <a:endParaRPr lang="lv-LV" dirty="0"/>
          </a:p>
        </p:txBody>
      </p:sp>
      <p:graphicFrame>
        <p:nvGraphicFramePr>
          <p:cNvPr id="5" name="Tabula 4"/>
          <p:cNvGraphicFramePr>
            <a:graphicFrameLocks noGrp="1"/>
          </p:cNvGraphicFramePr>
          <p:nvPr/>
        </p:nvGraphicFramePr>
        <p:xfrm>
          <a:off x="1071538" y="3143248"/>
          <a:ext cx="7000923" cy="2500330"/>
        </p:xfrm>
        <a:graphic>
          <a:graphicData uri="http://schemas.openxmlformats.org/drawingml/2006/table">
            <a:tbl>
              <a:tblPr/>
              <a:tblGrid>
                <a:gridCol w="3206247"/>
                <a:gridCol w="1264892"/>
                <a:gridCol w="1264892"/>
                <a:gridCol w="1264892"/>
              </a:tblGrid>
              <a:tr h="528916">
                <a:tc>
                  <a:txBody>
                    <a:bodyPr/>
                    <a:lstStyle/>
                    <a:p>
                      <a:pPr algn="l" fontAlgn="b"/>
                      <a:r>
                        <a:rPr lang="lv-LV" sz="18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1.alternatīva</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2.alternatīva</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lv-LV" sz="1800" b="0" i="0" u="none" strike="noStrike">
                          <a:solidFill>
                            <a:srgbClr val="000000"/>
                          </a:solidFill>
                          <a:latin typeface="Calibri"/>
                        </a:rPr>
                        <a:t>3.alternatīva</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04874">
                <a:tc>
                  <a:txBody>
                    <a:bodyPr/>
                    <a:lstStyle/>
                    <a:p>
                      <a:pPr algn="l" fontAlgn="b"/>
                      <a:r>
                        <a:rPr lang="lv-LV" sz="1800" b="0" i="0" u="none" strike="noStrike">
                          <a:solidFill>
                            <a:srgbClr val="000000"/>
                          </a:solidFill>
                          <a:latin typeface="Calibri"/>
                        </a:rPr>
                        <a:t>NP</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dirty="0">
                          <a:solidFill>
                            <a:srgbClr val="000000"/>
                          </a:solidFill>
                          <a:latin typeface="Calibri"/>
                        </a:rPr>
                        <a:t>-Ls 103 225</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149 788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-Ls 100 593</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480833">
                <a:tc>
                  <a:txBody>
                    <a:bodyPr/>
                    <a:lstStyle/>
                    <a:p>
                      <a:pPr algn="l" fontAlgn="b"/>
                      <a:r>
                        <a:rPr lang="lv-LV" sz="1800" b="0" i="0" u="none" strike="noStrike">
                          <a:solidFill>
                            <a:srgbClr val="000000"/>
                          </a:solidFill>
                          <a:latin typeface="Calibri"/>
                        </a:rPr>
                        <a:t>Investīciju atdeve</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dirty="0">
                          <a:solidFill>
                            <a:srgbClr val="000000"/>
                          </a:solidFill>
                          <a:latin typeface="Calibri"/>
                        </a:rPr>
                        <a:t>2%</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lv-LV" sz="1800" b="0" i="0" u="none" strike="noStrike">
                          <a:solidFill>
                            <a:srgbClr val="000000"/>
                          </a:solidFill>
                          <a:latin typeface="Calibri"/>
                        </a:rPr>
                        <a:t>2%</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80833">
                <a:tc>
                  <a:txBody>
                    <a:bodyPr/>
                    <a:lstStyle/>
                    <a:p>
                      <a:pPr algn="l" fontAlgn="b"/>
                      <a:r>
                        <a:rPr lang="lv-LV" sz="1800" b="0" i="0" u="none" strike="noStrike">
                          <a:solidFill>
                            <a:srgbClr val="000000"/>
                          </a:solidFill>
                          <a:latin typeface="Calibri"/>
                        </a:rPr>
                        <a:t>NPV</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Ls 161 819</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Ls 142 896</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Ls 85 198</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79646"/>
                    </a:solidFill>
                  </a:tcPr>
                </a:tc>
              </a:tr>
              <a:tr h="504874">
                <a:tc>
                  <a:txBody>
                    <a:bodyPr/>
                    <a:lstStyle/>
                    <a:p>
                      <a:pPr algn="l" fontAlgn="b"/>
                      <a:r>
                        <a:rPr lang="lv-LV" sz="1800" b="0" i="0" u="none" strike="noStrike">
                          <a:solidFill>
                            <a:srgbClr val="000000"/>
                          </a:solidFill>
                          <a:latin typeface="Calibri"/>
                        </a:rPr>
                        <a:t>IRR</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11%</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r" fontAlgn="b"/>
                      <a:r>
                        <a:rPr lang="lv-LV" sz="1800" b="0" i="0" u="none" strike="noStrike">
                          <a:solidFill>
                            <a:srgbClr val="000000"/>
                          </a:solidFill>
                          <a:latin typeface="Calibri"/>
                        </a:rPr>
                        <a:t>8%</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r" fontAlgn="b"/>
                      <a:r>
                        <a:rPr lang="lv-LV" sz="1800" b="0" i="0" u="none" strike="noStrike" dirty="0">
                          <a:solidFill>
                            <a:srgbClr val="000000"/>
                          </a:solidFill>
                          <a:latin typeface="Calibri"/>
                        </a:rPr>
                        <a:t>7%</a:t>
                      </a:r>
                    </a:p>
                  </a:txBody>
                  <a:tcPr marL="9525" marR="9525" marT="9525"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r>
            </a:tbl>
          </a:graphicData>
        </a:graphic>
      </p:graphicFrame>
      <p:sp>
        <p:nvSpPr>
          <p:cNvPr id="6" name="Virsraksts 1"/>
          <p:cNvSpPr txBox="1">
            <a:spLocks/>
          </p:cNvSpPr>
          <p:nvPr/>
        </p:nvSpPr>
        <p:spPr>
          <a:xfrm>
            <a:off x="285720" y="2143116"/>
            <a:ext cx="8686800" cy="838200"/>
          </a:xfrm>
          <a:prstGeom prst="rect">
            <a:avLst/>
          </a:prstGeom>
        </p:spPr>
        <p:txBody>
          <a:bodyPr vert="horz" anchor="ctr">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lv-LV" sz="2400" dirty="0" smtClean="0">
                <a:solidFill>
                  <a:schemeClr val="tx2"/>
                </a:solidFill>
                <a:effectLst>
                  <a:reflection blurRad="12700" stA="48000" endA="300" endPos="55000" dir="5400000" sy="-90000" algn="bl" rotWithShape="0"/>
                </a:effectLst>
                <a:latin typeface="+mj-lt"/>
                <a:ea typeface="+mj-ea"/>
                <a:cs typeface="+mj-cs"/>
              </a:rPr>
              <a:t>Ar eiropas fondu finansējuma piesaistīšanu:</a:t>
            </a:r>
            <a:endParaRPr kumimoji="0" lang="lv-LV" sz="2400" b="0" i="0" u="none" strike="noStrike" kern="1200"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a:effectLst/>
              </a:rPr>
              <a:t>Finanšu ekonomiskais aprēķins </a:t>
            </a:r>
            <a:endParaRPr lang="lv-LV" dirty="0"/>
          </a:p>
        </p:txBody>
      </p:sp>
      <p:sp>
        <p:nvSpPr>
          <p:cNvPr id="3" name="Content Placeholder 2"/>
          <p:cNvSpPr>
            <a:spLocks noGrp="1"/>
          </p:cNvSpPr>
          <p:nvPr>
            <p:ph idx="1"/>
          </p:nvPr>
        </p:nvSpPr>
        <p:spPr/>
        <p:txBody>
          <a:bodyPr>
            <a:normAutofit fontScale="77500" lnSpcReduction="20000"/>
          </a:bodyPr>
          <a:lstStyle/>
          <a:p>
            <a:pPr eaLnBrk="1" fontAlgn="auto" hangingPunct="1">
              <a:spcAft>
                <a:spcPts val="0"/>
              </a:spcAft>
              <a:buFont typeface="Wingdings 2"/>
              <a:buChar char=""/>
              <a:defRPr/>
            </a:pPr>
            <a:r>
              <a:rPr lang="lv-LV" dirty="0"/>
              <a:t>Veicot projekta ieviešanu, tiek nodrošināta elektroenerģijas patēriņa samazināšana par 29-43%. </a:t>
            </a:r>
          </a:p>
          <a:p>
            <a:pPr eaLnBrk="1" fontAlgn="auto" hangingPunct="1">
              <a:spcAft>
                <a:spcPts val="0"/>
              </a:spcAft>
              <a:buFont typeface="Wingdings 2"/>
              <a:buChar char=""/>
              <a:defRPr/>
            </a:pPr>
            <a:r>
              <a:rPr lang="lv-LV" dirty="0"/>
              <a:t>Veicot projekta ieviešanu tiek samazinātas ekspluatācijas un ikdienas uzturēšanas izmaksas. Ekspluatācijas un uzturēšanas izmaksas tiktu vairāk samazinātas, ja projekta ieviešana netiktu veikta visā Ķekavas novadā (uzturēšanas un ekspluatācijas izmaksas ir atkarīgas ko kopējā investīciju apjoma un plānoto pamatlīdzekļu kalpošanas ilgumu</a:t>
            </a:r>
            <a:r>
              <a:rPr lang="lv-LV" dirty="0" smtClean="0"/>
              <a:t>)</a:t>
            </a:r>
            <a:endParaRPr lang="lv-LV" dirty="0"/>
          </a:p>
          <a:p>
            <a:pPr eaLnBrk="1" fontAlgn="auto" hangingPunct="1">
              <a:spcAft>
                <a:spcPts val="0"/>
              </a:spcAft>
              <a:buFont typeface="Wingdings 2"/>
              <a:buChar char=""/>
              <a:defRPr/>
            </a:pPr>
            <a:r>
              <a:rPr lang="lv-LV" dirty="0"/>
              <a:t>Situācijā nerealizējot projektu tiek pieņemts, ka, lai saglabātu ielu apgaismojuma sistēmu, ir nepieciešams veikt plānveida investīcijas. Neveicot šādas investīcijas, tiek uzskatīts, ka ielu apgaismojuma sistēma dažu gadu laikā pilnībā nolietojās un nepilda savas funkcijas.</a:t>
            </a:r>
          </a:p>
          <a:p>
            <a:pPr eaLnBrk="1" fontAlgn="auto" hangingPunct="1">
              <a:spcAft>
                <a:spcPts val="0"/>
              </a:spcAft>
              <a:buFont typeface="Wingdings 2"/>
              <a:buChar char=""/>
              <a:defRPr/>
            </a:pPr>
            <a:endParaRPr lang="lv-LV"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a:effectLst/>
              </a:rPr>
              <a:t>darbības tiesiskais ietvars</a:t>
            </a:r>
            <a:endParaRPr lang="lv-LV" dirty="0"/>
          </a:p>
        </p:txBody>
      </p:sp>
      <p:sp>
        <p:nvSpPr>
          <p:cNvPr id="3" name="Content Placeholder 2"/>
          <p:cNvSpPr>
            <a:spLocks noGrp="1"/>
          </p:cNvSpPr>
          <p:nvPr>
            <p:ph idx="1"/>
          </p:nvPr>
        </p:nvSpPr>
        <p:spPr/>
        <p:txBody>
          <a:bodyPr>
            <a:normAutofit fontScale="70000" lnSpcReduction="20000"/>
          </a:bodyPr>
          <a:lstStyle/>
          <a:p>
            <a:pPr algn="just" eaLnBrk="1" fontAlgn="auto" hangingPunct="1">
              <a:spcAft>
                <a:spcPts val="0"/>
              </a:spcAft>
              <a:buFont typeface="Wingdings 2"/>
              <a:buChar char=""/>
              <a:defRPr/>
            </a:pPr>
            <a:r>
              <a:rPr lang="lv-LV" dirty="0"/>
              <a:t>Latvijas Republikas normatīvajos aktos nav noteiktas apgaismojuma optimālās vai minimālās jaudas un nepieciešamais pārklājums ielu apgaismojuma nodrošināšanai.</a:t>
            </a:r>
            <a:endParaRPr lang="lv-LV" dirty="0" smtClean="0"/>
          </a:p>
          <a:p>
            <a:pPr algn="just" eaLnBrk="1" fontAlgn="auto" hangingPunct="1">
              <a:spcAft>
                <a:spcPts val="0"/>
              </a:spcAft>
              <a:buFont typeface="Wingdings 2"/>
              <a:buChar char=""/>
              <a:defRPr/>
            </a:pPr>
            <a:r>
              <a:rPr lang="lv-LV" dirty="0" smtClean="0"/>
              <a:t>Apgaismes </a:t>
            </a:r>
            <a:r>
              <a:rPr lang="lv-LV" dirty="0"/>
              <a:t>klases Ķekavas novada ielām izvēlētas saskaņā ar Eiropas Standartizācijas Komitejas (CEN) izdoto standartu EN 13201, jo Latvijas Republikā pagaidām nav spēkā esošu ministra kabineta noteikumu, kas reglamentētu ielu apgaismi. </a:t>
            </a:r>
          </a:p>
          <a:p>
            <a:pPr algn="just" eaLnBrk="1" fontAlgn="auto" hangingPunct="1">
              <a:spcAft>
                <a:spcPts val="0"/>
              </a:spcAft>
              <a:buFont typeface="Wingdings 2"/>
              <a:buChar char=""/>
              <a:defRPr/>
            </a:pPr>
            <a:r>
              <a:rPr lang="lv-LV" dirty="0"/>
              <a:t>Jebkuru noteiktā teritorijā izvietotu būvju kopumu un būvdarbu veikšanu regulē „Būvniecības likums”, Civillikums, citi saistoši likumi un normatīvie akti, kā arī Latvijai saistoši starptautiskie līgumi. </a:t>
            </a:r>
            <a:endParaRPr lang="lv-LV" dirty="0" smtClean="0"/>
          </a:p>
          <a:p>
            <a:pPr algn="just" eaLnBrk="1" fontAlgn="auto" hangingPunct="1">
              <a:spcAft>
                <a:spcPts val="0"/>
              </a:spcAft>
              <a:buFont typeface="Wingdings 2"/>
              <a:buChar char=""/>
              <a:defRPr/>
            </a:pPr>
            <a:r>
              <a:rPr lang="lv-LV" dirty="0"/>
              <a:t>Ministru kabineta noteikumi Nr.1024 „Elektroenerģijas pārvades un sadales būvju būvniecības kārtība” nosaka īpašu būvniecības kārtību elektroenerģijas komersantu pārvades un sadales būvēm. </a:t>
            </a:r>
            <a:endParaRPr lang="lv-LV"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a:effectLst/>
              </a:rPr>
              <a:t>Institucionālās attīstības prognozes</a:t>
            </a:r>
            <a:endParaRPr lang="lv-LV" dirty="0"/>
          </a:p>
        </p:txBody>
      </p:sp>
      <p:sp>
        <p:nvSpPr>
          <p:cNvPr id="3" name="Content Placeholder 2"/>
          <p:cNvSpPr>
            <a:spLocks noGrp="1"/>
          </p:cNvSpPr>
          <p:nvPr>
            <p:ph idx="1"/>
          </p:nvPr>
        </p:nvSpPr>
        <p:spPr/>
        <p:txBody>
          <a:bodyPr>
            <a:normAutofit fontScale="70000" lnSpcReduction="20000"/>
          </a:bodyPr>
          <a:lstStyle/>
          <a:p>
            <a:pPr eaLnBrk="1" fontAlgn="auto" hangingPunct="1">
              <a:spcAft>
                <a:spcPts val="0"/>
              </a:spcAft>
              <a:buFont typeface="Wingdings 2"/>
              <a:buChar char=""/>
              <a:defRPr/>
            </a:pPr>
            <a:r>
              <a:rPr lang="lv-LV" b="1" dirty="0"/>
              <a:t>I alternatīva</a:t>
            </a:r>
            <a:r>
              <a:rPr lang="lv-LV" dirty="0"/>
              <a:t>	Ielu apgaismojuma infrastruktūra ir Ķekavas novada īpašums, dome slēdz līgumus par rekonstrukcijas darbu veikšanu un infrastruktūras uzturēšanu. SIA “Sadzīves servisa centrs” uz līguma pamata nodrošina atsevišķus pakalpojumus, kas saitīti ar ielu apgaismojuma rekonstrukcijas un uzturēšanas nodrošināšanu, piemēram, sagatavo būvniecības, piegāžu vai pakalpojumu iepirkuma procedūras. (pašreizējā situācija);</a:t>
            </a:r>
          </a:p>
          <a:p>
            <a:pPr eaLnBrk="1" fontAlgn="auto" hangingPunct="1">
              <a:spcAft>
                <a:spcPts val="0"/>
              </a:spcAft>
              <a:buFont typeface="Wingdings 2"/>
              <a:buChar char=""/>
              <a:defRPr/>
            </a:pPr>
            <a:r>
              <a:rPr lang="lv-LV" b="1" dirty="0"/>
              <a:t>II alternatīva	</a:t>
            </a:r>
            <a:r>
              <a:rPr lang="lv-LV" dirty="0"/>
              <a:t>Ķekavas novads nodod ielu apgaismojuma saimniecību SIA “Sadzīves servisa centrs” bilancē;</a:t>
            </a:r>
          </a:p>
          <a:p>
            <a:pPr eaLnBrk="1" fontAlgn="auto" hangingPunct="1">
              <a:spcAft>
                <a:spcPts val="0"/>
              </a:spcAft>
              <a:buFont typeface="Wingdings 2"/>
              <a:buChar char=""/>
              <a:defRPr/>
            </a:pPr>
            <a:r>
              <a:rPr lang="lv-LV" b="1" dirty="0"/>
              <a:t>III alternatīva </a:t>
            </a:r>
            <a:r>
              <a:rPr lang="lv-LV" dirty="0"/>
              <a:t>Ķekavas novads dibina atsevišķu ielu apgaismojuma apsaimniekošanas uzņēmumu. Iespējamas vairākas formas;</a:t>
            </a:r>
          </a:p>
          <a:p>
            <a:pPr eaLnBrk="1" fontAlgn="auto" hangingPunct="1">
              <a:spcAft>
                <a:spcPts val="0"/>
              </a:spcAft>
              <a:buFont typeface="Wingdings 2"/>
              <a:buChar char=""/>
              <a:defRPr/>
            </a:pPr>
            <a:r>
              <a:rPr lang="lv-LV" b="1" dirty="0"/>
              <a:t>IV alternatīva </a:t>
            </a:r>
            <a:r>
              <a:rPr lang="lv-LV" dirty="0"/>
              <a:t>Privāta kapitāla piesaiste ielu apgaismojuma rekonstrukcijai, uzturēšanai un apsaimniekošanai.</a:t>
            </a:r>
          </a:p>
          <a:p>
            <a:pPr eaLnBrk="1" fontAlgn="auto" hangingPunct="1">
              <a:spcAft>
                <a:spcPts val="0"/>
              </a:spcAft>
              <a:buFont typeface="Wingdings 2"/>
              <a:buChar char=""/>
              <a:defRPr/>
            </a:pPr>
            <a:endParaRPr lang="lv-LV"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err="1" smtClean="0"/>
              <a:t>KPFi</a:t>
            </a:r>
            <a:r>
              <a:rPr lang="lv-LV" dirty="0" smtClean="0"/>
              <a:t> līdzfinansējuma piesaiste</a:t>
            </a:r>
            <a:endParaRPr lang="lv-LV" dirty="0"/>
          </a:p>
        </p:txBody>
      </p:sp>
      <p:sp>
        <p:nvSpPr>
          <p:cNvPr id="3" name="Content Placeholder 2"/>
          <p:cNvSpPr>
            <a:spLocks noGrp="1"/>
          </p:cNvSpPr>
          <p:nvPr>
            <p:ph idx="1"/>
          </p:nvPr>
        </p:nvSpPr>
        <p:spPr/>
        <p:txBody>
          <a:bodyPr>
            <a:normAutofit fontScale="55000" lnSpcReduction="20000"/>
          </a:bodyPr>
          <a:lstStyle/>
          <a:p>
            <a:pPr marL="0" indent="0" eaLnBrk="1" fontAlgn="auto" hangingPunct="1">
              <a:spcAft>
                <a:spcPts val="0"/>
              </a:spcAft>
              <a:buFont typeface="Wingdings 2"/>
              <a:buNone/>
              <a:defRPr/>
            </a:pPr>
            <a:r>
              <a:rPr lang="lv-LV" dirty="0" smtClean="0"/>
              <a:t>Būtiskākie ES fondu nosacījumi saistībā ar MK noteikumiem  </a:t>
            </a:r>
            <a:r>
              <a:rPr lang="lv-LV" b="1" dirty="0" smtClean="0"/>
              <a:t>Nr.408</a:t>
            </a:r>
            <a:r>
              <a:rPr lang="lv-LV" dirty="0" smtClean="0"/>
              <a:t>  no 2011.gada 24.maija programmas "Siltumnīcefekta gāzu emisiju samazināšana pašvaldību publisko teritoriju apgaismojuma infrastruktūrai" ietvaros:</a:t>
            </a:r>
            <a:endParaRPr lang="lv-LV" dirty="0"/>
          </a:p>
          <a:p>
            <a:pPr eaLnBrk="1" fontAlgn="auto" hangingPunct="1">
              <a:spcAft>
                <a:spcPts val="0"/>
              </a:spcAft>
              <a:buFont typeface="Wingdings 2"/>
              <a:buChar char=""/>
              <a:defRPr/>
            </a:pPr>
            <a:r>
              <a:rPr lang="lv-LV" dirty="0"/>
              <a:t>Projekta iesniedzējs ir tieši atbildīgs par projekta sagatavošanu, īstenošanu un rezultātu uzturēšanu vismaz 5 gadus, kā arī rekonstruētā infrastruktūra vismaz 5 gadus paliks projekta iesniedzēja īpašumā.</a:t>
            </a:r>
          </a:p>
          <a:p>
            <a:pPr eaLnBrk="1" fontAlgn="auto" hangingPunct="1">
              <a:spcAft>
                <a:spcPts val="0"/>
              </a:spcAft>
              <a:buFont typeface="Wingdings 2"/>
              <a:buChar char=""/>
              <a:defRPr/>
            </a:pPr>
            <a:r>
              <a:rPr lang="lv-LV" dirty="0"/>
              <a:t>Projekta īstenošanas ilgums nedrīkst pārsniegt 3 gadus pēc vienošanās par projekta īstenošanu noslēgšanas (taču ne vēlāk kā līdz 2013.g. 31.decembrim)</a:t>
            </a:r>
          </a:p>
          <a:p>
            <a:pPr eaLnBrk="1" fontAlgn="auto" hangingPunct="1">
              <a:spcAft>
                <a:spcPts val="0"/>
              </a:spcAft>
              <a:buFont typeface="Wingdings 2"/>
              <a:buChar char=""/>
              <a:defRPr/>
            </a:pPr>
            <a:r>
              <a:rPr lang="lv-LV" dirty="0"/>
              <a:t>Projekta iesniedzējam jābūt pieejamiem finanšu līdzekļiem, lai nodrošinātu savu līdzfinansējumu ne mazāk kā </a:t>
            </a:r>
            <a:r>
              <a:rPr lang="lv-LV" dirty="0" smtClean="0"/>
              <a:t>30 </a:t>
            </a:r>
            <a:r>
              <a:rPr lang="lv-LV" dirty="0"/>
              <a:t>% apmērā no projekta izmaksām.</a:t>
            </a:r>
          </a:p>
          <a:p>
            <a:pPr eaLnBrk="1" fontAlgn="auto" hangingPunct="1">
              <a:spcAft>
                <a:spcPts val="0"/>
              </a:spcAft>
              <a:buFont typeface="Wingdings 2"/>
              <a:buChar char=""/>
              <a:defRPr/>
            </a:pPr>
            <a:r>
              <a:rPr lang="lv-LV" dirty="0"/>
              <a:t>Visas projekta attiecināmajām izmaksām jābūt uzskaitītām grāmatvedībā un jābūt nodalītām no pārējām izmaksām</a:t>
            </a:r>
            <a:r>
              <a:rPr lang="lv-LV" dirty="0" smtClean="0"/>
              <a:t>.</a:t>
            </a:r>
          </a:p>
          <a:p>
            <a:pPr eaLnBrk="1" fontAlgn="auto" hangingPunct="1">
              <a:spcAft>
                <a:spcPts val="0"/>
              </a:spcAft>
              <a:buFont typeface="Wingdings 2"/>
              <a:buChar char=""/>
              <a:defRPr/>
            </a:pPr>
            <a:r>
              <a:rPr lang="lv-LV" dirty="0" smtClean="0"/>
              <a:t>Konkursa ietvaros vienam projektam maksimālais finanšu instrumenta finansējums ir 350 000 latu.</a:t>
            </a:r>
            <a:endParaRPr lang="lv-LV" dirty="0"/>
          </a:p>
          <a:p>
            <a:pPr eaLnBrk="1" fontAlgn="auto" hangingPunct="1">
              <a:spcAft>
                <a:spcPts val="0"/>
              </a:spcAft>
              <a:buFont typeface="Wingdings 2"/>
              <a:buChar char=""/>
              <a:defRPr/>
            </a:pPr>
            <a:endParaRPr lang="lv-LV"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a:effectLst/>
              </a:rPr>
              <a:t>Sociālekonomisko ieguvumu analīze</a:t>
            </a:r>
            <a:endParaRPr lang="lv-LV" dirty="0"/>
          </a:p>
        </p:txBody>
      </p:sp>
      <p:sp>
        <p:nvSpPr>
          <p:cNvPr id="3" name="Content Placeholder 2"/>
          <p:cNvSpPr>
            <a:spLocks noGrp="1"/>
          </p:cNvSpPr>
          <p:nvPr>
            <p:ph idx="1"/>
          </p:nvPr>
        </p:nvSpPr>
        <p:spPr/>
        <p:txBody>
          <a:bodyPr>
            <a:normAutofit fontScale="62500" lnSpcReduction="20000"/>
          </a:bodyPr>
          <a:lstStyle/>
          <a:p>
            <a:pPr eaLnBrk="1" fontAlgn="auto" hangingPunct="1">
              <a:spcAft>
                <a:spcPts val="0"/>
              </a:spcAft>
              <a:buFont typeface="Wingdings 2"/>
              <a:buChar char=""/>
              <a:defRPr/>
            </a:pPr>
            <a:r>
              <a:rPr lang="lv-LV" dirty="0"/>
              <a:t>Ielu apgaismojuma pamatfunkcija ir nodrošināt redzamību diennakts tumšajās laika stundās. Ielu apgaismojuma esamība vai neesamība vistiešākajā veidā ietekmē drošību uz ielām. No ielu apgaismojuma un ceļu stāvokļa kvalitātes ir atkarīga arī reģiona attīstība. </a:t>
            </a:r>
            <a:endParaRPr lang="lv-LV" dirty="0" smtClean="0"/>
          </a:p>
          <a:p>
            <a:pPr eaLnBrk="1" fontAlgn="auto" hangingPunct="1">
              <a:spcAft>
                <a:spcPts val="0"/>
              </a:spcAft>
              <a:buFont typeface="Wingdings 2"/>
              <a:buChar char=""/>
              <a:defRPr/>
            </a:pPr>
            <a:r>
              <a:rPr lang="lv-LV" dirty="0"/>
              <a:t>Ielu apgaismojuma esamība nodrošina iedzīvotāju drošību uz ielām un samazinās cilvēku baiļu faktors, kā arī kriminālās noziedzības rādītāji. </a:t>
            </a:r>
            <a:endParaRPr lang="lv-LV" dirty="0" smtClean="0"/>
          </a:p>
          <a:p>
            <a:pPr eaLnBrk="1" fontAlgn="auto" hangingPunct="1">
              <a:spcAft>
                <a:spcPts val="0"/>
              </a:spcAft>
              <a:buFont typeface="Wingdings 2"/>
              <a:buChar char=""/>
              <a:defRPr/>
            </a:pPr>
            <a:r>
              <a:rPr lang="lv-LV" dirty="0"/>
              <a:t>Lielbritānijā un ASV ir veikti vairāki nozīmīgi pētījumi par ielu apgaismojuma uzlabošanas ietekmi uz noziedzības līmeni. </a:t>
            </a:r>
            <a:endParaRPr lang="lv-LV" dirty="0" smtClean="0"/>
          </a:p>
          <a:p>
            <a:pPr eaLnBrk="1" fontAlgn="auto" hangingPunct="1">
              <a:spcAft>
                <a:spcPts val="0"/>
              </a:spcAft>
              <a:buFont typeface="Wingdings 2"/>
              <a:buChar char=""/>
              <a:defRPr/>
            </a:pPr>
            <a:r>
              <a:rPr lang="lv-LV" dirty="0"/>
              <a:t>Esošajos Ķekavas novada ielu apgaismojuma posmos ir vietas, kurās ir izbūvēti ielu apgaismojuma posmi, taču vairāki no tiem neatbilst LR Ceļu Satiksmes Drošības Direkcijas prasībām, kas nosaka, cik lielā attālumā apgaismojuma balstiem ir jābūt no braucamās daļas, lai neradītu bīstamību uz ielām</a:t>
            </a:r>
            <a:r>
              <a:rPr lang="lv-LV" dirty="0" smtClean="0"/>
              <a:t>.</a:t>
            </a:r>
          </a:p>
          <a:p>
            <a:pPr eaLnBrk="1" fontAlgn="auto" hangingPunct="1">
              <a:spcAft>
                <a:spcPts val="0"/>
              </a:spcAft>
              <a:buFont typeface="Wingdings 2"/>
              <a:buChar char=""/>
              <a:defRPr/>
            </a:pPr>
            <a:r>
              <a:rPr lang="lv-LV" dirty="0"/>
              <a:t>Domājot par ielu apgaismojuma kvalitāti, ir svarīgi saprast, vai ir vietas, kurās ceļu satiksme var kļūt bīstama apgaismojuma izvietojuma dēļ.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fontAlgn="auto" hangingPunct="1">
              <a:spcAft>
                <a:spcPts val="0"/>
              </a:spcAft>
              <a:defRPr/>
            </a:pPr>
            <a:r>
              <a:rPr lang="lv-LV" kern="1200" cap="all" dirty="0">
                <a:latin typeface="+mj-lt"/>
                <a:ea typeface="+mj-ea"/>
                <a:cs typeface="+mj-cs"/>
              </a:rPr>
              <a:t>Ietekme uz vidi</a:t>
            </a:r>
          </a:p>
        </p:txBody>
      </p:sp>
      <p:sp>
        <p:nvSpPr>
          <p:cNvPr id="3" name="Content Placeholder 2"/>
          <p:cNvSpPr>
            <a:spLocks noGrp="1"/>
          </p:cNvSpPr>
          <p:nvPr>
            <p:ph idx="1"/>
          </p:nvPr>
        </p:nvSpPr>
        <p:spPr/>
        <p:txBody>
          <a:bodyPr>
            <a:normAutofit fontScale="62500" lnSpcReduction="20000"/>
          </a:bodyPr>
          <a:lstStyle/>
          <a:p>
            <a:pPr eaLnBrk="1" fontAlgn="auto" hangingPunct="1">
              <a:spcAft>
                <a:spcPts val="0"/>
              </a:spcAft>
              <a:buFont typeface="Wingdings 2"/>
              <a:buChar char=""/>
              <a:defRPr/>
            </a:pPr>
            <a:r>
              <a:rPr lang="lv-LV" dirty="0" smtClean="0"/>
              <a:t>Projekta </a:t>
            </a:r>
            <a:r>
              <a:rPr lang="lv-LV" dirty="0"/>
              <a:t>ietekmes uz vidi novērtējuma procedūras piemērošanu nosaka Eiropas Padomes 1985.gada 27.jūnija direktīva 85/337/EEK un LR likums par ietekmes uz vidi novērtējumu, kurā iestrādātas minētās direktīvas </a:t>
            </a:r>
            <a:r>
              <a:rPr lang="lv-LV" dirty="0" smtClean="0"/>
              <a:t>prasības</a:t>
            </a:r>
          </a:p>
          <a:p>
            <a:pPr eaLnBrk="1" fontAlgn="auto" hangingPunct="1">
              <a:spcAft>
                <a:spcPts val="0"/>
              </a:spcAft>
              <a:buFont typeface="Wingdings 2"/>
              <a:buChar char=""/>
              <a:defRPr/>
            </a:pPr>
            <a:r>
              <a:rPr lang="lv-LV" dirty="0"/>
              <a:t>Konsultants uzskata, ka projektam sākotnējā izvērtēšana būs jāveic, īpaši ņemot vērā, ka projekta teritorija un apjoms būs plaši aptverošs. Sākotnējo izvērtējumu jāveic Valsts vides dienestam Ministru kabineta noteikumu Nr.83 noteiktajā kārtībā „Kārtība, kādā novērtējama paredzētās darbības ietekme uz vidi</a:t>
            </a:r>
            <a:r>
              <a:rPr lang="lv-LV" dirty="0" smtClean="0"/>
              <a:t>”.</a:t>
            </a:r>
          </a:p>
          <a:p>
            <a:pPr eaLnBrk="1" fontAlgn="auto" hangingPunct="1">
              <a:spcAft>
                <a:spcPts val="0"/>
              </a:spcAft>
              <a:buFont typeface="Wingdings 2"/>
              <a:buChar char=""/>
              <a:defRPr/>
            </a:pPr>
            <a:r>
              <a:rPr lang="lv-LV" dirty="0"/>
              <a:t>Galvenie vides aizsardzības pasākumi saistās ar būvniecības darbiem, tai skaitā veco iekārtu demontāžu</a:t>
            </a:r>
            <a:r>
              <a:rPr lang="lv-LV" dirty="0" smtClean="0"/>
              <a:t>.</a:t>
            </a:r>
          </a:p>
          <a:p>
            <a:pPr eaLnBrk="1" fontAlgn="auto" hangingPunct="1">
              <a:spcAft>
                <a:spcPts val="0"/>
              </a:spcAft>
              <a:buFont typeface="Wingdings 2"/>
              <a:buChar char=""/>
              <a:defRPr/>
            </a:pPr>
            <a:r>
              <a:rPr lang="lv-LV" dirty="0"/>
              <a:t>Atkritumu apsaimniekošanas likums un MK noteikumi 897 „Elektrisko un elektronisko iekārtu atkritumu apsaimniekošanas noteikumi” nosaka elektrisko un elektronisko iekārtu atkritumu savākšanas un apstrādes prasības, kā arī atkārtotas izmantošanas, pārstrādes un reģenerācijas kārtību. </a:t>
            </a:r>
            <a:endParaRPr lang="lv-LV" dirty="0" smtClean="0"/>
          </a:p>
          <a:p>
            <a:pPr eaLnBrk="1" fontAlgn="auto" hangingPunct="1">
              <a:spcAft>
                <a:spcPts val="0"/>
              </a:spcAft>
              <a:buFont typeface="Wingdings 2"/>
              <a:buChar char=""/>
              <a:defRPr/>
            </a:pPr>
            <a:endParaRPr lang="lv-LV"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smtClean="0"/>
              <a:t>Paveiktie darbi</a:t>
            </a:r>
            <a:endParaRPr lang="lv-LV" dirty="0"/>
          </a:p>
        </p:txBody>
      </p:sp>
      <p:sp>
        <p:nvSpPr>
          <p:cNvPr id="3" name="Content Placeholder 2"/>
          <p:cNvSpPr>
            <a:spLocks noGrp="1"/>
          </p:cNvSpPr>
          <p:nvPr>
            <p:ph idx="1"/>
          </p:nvPr>
        </p:nvSpPr>
        <p:spPr>
          <a:xfrm>
            <a:off x="323850" y="1341438"/>
            <a:ext cx="8712200" cy="5400675"/>
          </a:xfrm>
        </p:spPr>
        <p:txBody>
          <a:bodyPr>
            <a:normAutofit fontScale="70000" lnSpcReduction="20000"/>
          </a:bodyPr>
          <a:lstStyle/>
          <a:p>
            <a:pPr eaLnBrk="1" fontAlgn="auto" hangingPunct="1">
              <a:spcAft>
                <a:spcPts val="0"/>
              </a:spcAft>
              <a:buFont typeface="Wingdings 2"/>
              <a:buChar char=""/>
              <a:defRPr/>
            </a:pPr>
            <a:r>
              <a:rPr lang="lv-LV" dirty="0" smtClean="0"/>
              <a:t>Veikta ielu</a:t>
            </a:r>
            <a:r>
              <a:rPr lang="lv-LV" dirty="0"/>
              <a:t>, ceļu un teritorijas apgaismojumu tīkla inventarizācija un gaismas līniju jaudas </a:t>
            </a:r>
            <a:r>
              <a:rPr lang="lv-LV" dirty="0" smtClean="0"/>
              <a:t>patēriņa aprēķini</a:t>
            </a:r>
          </a:p>
          <a:p>
            <a:pPr eaLnBrk="1" fontAlgn="auto" hangingPunct="1">
              <a:spcAft>
                <a:spcPts val="0"/>
              </a:spcAft>
              <a:buFont typeface="Wingdings 2"/>
              <a:buChar char=""/>
              <a:defRPr/>
            </a:pPr>
            <a:r>
              <a:rPr lang="lv-LV" dirty="0" smtClean="0"/>
              <a:t>Uzskaitīts </a:t>
            </a:r>
            <a:r>
              <a:rPr lang="lv-LV" dirty="0"/>
              <a:t>kopējo apgaismes ķermeņu daudzums un </a:t>
            </a:r>
            <a:r>
              <a:rPr lang="lv-LV" dirty="0" smtClean="0"/>
              <a:t>veids</a:t>
            </a:r>
          </a:p>
          <a:p>
            <a:pPr eaLnBrk="1" fontAlgn="auto" hangingPunct="1">
              <a:spcAft>
                <a:spcPts val="0"/>
              </a:spcAft>
              <a:buFont typeface="Wingdings 2"/>
              <a:buChar char=""/>
              <a:defRPr/>
            </a:pPr>
            <a:r>
              <a:rPr lang="lv-LV" dirty="0" smtClean="0"/>
              <a:t>Apzināts esošās </a:t>
            </a:r>
            <a:r>
              <a:rPr lang="lv-LV" dirty="0"/>
              <a:t>apgaismes elektropārvades </a:t>
            </a:r>
            <a:r>
              <a:rPr lang="lv-LV" dirty="0" smtClean="0"/>
              <a:t>līniju kopējais garums</a:t>
            </a:r>
            <a:endParaRPr lang="lv-LV" dirty="0"/>
          </a:p>
          <a:p>
            <a:pPr eaLnBrk="1" fontAlgn="auto" hangingPunct="1">
              <a:spcAft>
                <a:spcPts val="0"/>
              </a:spcAft>
              <a:buFont typeface="Wingdings 2"/>
              <a:buChar char=""/>
              <a:defRPr/>
            </a:pPr>
            <a:r>
              <a:rPr lang="lv-LV" dirty="0" smtClean="0"/>
              <a:t>Izveidota digitāla grafiskā karte</a:t>
            </a:r>
          </a:p>
          <a:p>
            <a:pPr eaLnBrk="1" fontAlgn="auto" hangingPunct="1">
              <a:spcAft>
                <a:spcPts val="0"/>
              </a:spcAft>
              <a:buFont typeface="Wingdings 2"/>
              <a:buChar char=""/>
              <a:defRPr/>
            </a:pPr>
            <a:r>
              <a:rPr lang="lv-LV" dirty="0" smtClean="0"/>
              <a:t>Izstrādāts projekta </a:t>
            </a:r>
            <a:r>
              <a:rPr lang="lv-LV" dirty="0"/>
              <a:t>nepieciešamības pamatojums un sagaidāmie </a:t>
            </a:r>
            <a:r>
              <a:rPr lang="lv-LV" dirty="0" smtClean="0"/>
              <a:t>ieguvumi</a:t>
            </a:r>
          </a:p>
          <a:p>
            <a:pPr eaLnBrk="1" fontAlgn="auto" hangingPunct="1">
              <a:spcAft>
                <a:spcPts val="0"/>
              </a:spcAft>
              <a:buFont typeface="Wingdings 2"/>
              <a:buChar char=""/>
              <a:defRPr/>
            </a:pPr>
            <a:r>
              <a:rPr lang="lv-LV" dirty="0" smtClean="0"/>
              <a:t>Izstrādāti apgaismojuma </a:t>
            </a:r>
            <a:r>
              <a:rPr lang="lv-LV" dirty="0"/>
              <a:t>tehniskie risinājumi</a:t>
            </a:r>
            <a:endParaRPr lang="lv-LV" dirty="0" smtClean="0"/>
          </a:p>
          <a:p>
            <a:pPr eaLnBrk="1" fontAlgn="auto" hangingPunct="1">
              <a:spcAft>
                <a:spcPts val="0"/>
              </a:spcAft>
              <a:buFont typeface="Wingdings 2"/>
              <a:buChar char=""/>
              <a:defRPr/>
            </a:pPr>
            <a:r>
              <a:rPr lang="lv-LV" dirty="0" smtClean="0"/>
              <a:t>Izstrādātas trīs </a:t>
            </a:r>
            <a:r>
              <a:rPr lang="lv-LV" dirty="0"/>
              <a:t>ielu </a:t>
            </a:r>
            <a:r>
              <a:rPr lang="lv-LV" dirty="0" smtClean="0"/>
              <a:t>apgaismes rekonstrukcijas alternatīvas un jūtīguma analīze</a:t>
            </a:r>
          </a:p>
          <a:p>
            <a:pPr eaLnBrk="1" fontAlgn="auto" hangingPunct="1">
              <a:spcAft>
                <a:spcPts val="0"/>
              </a:spcAft>
              <a:buFont typeface="Wingdings 2"/>
              <a:buChar char=""/>
              <a:defRPr/>
            </a:pPr>
            <a:r>
              <a:rPr lang="lv-LV" dirty="0" smtClean="0"/>
              <a:t>Veikta projekta </a:t>
            </a:r>
            <a:r>
              <a:rPr lang="lv-LV" dirty="0"/>
              <a:t>īstenošanas tiesisko aspektu </a:t>
            </a:r>
            <a:r>
              <a:rPr lang="lv-LV" dirty="0" smtClean="0"/>
              <a:t>analīze un ietekme uz vidi</a:t>
            </a:r>
          </a:p>
          <a:p>
            <a:pPr eaLnBrk="1" fontAlgn="auto" hangingPunct="1">
              <a:spcAft>
                <a:spcPts val="0"/>
              </a:spcAft>
              <a:buFont typeface="Wingdings 2"/>
              <a:buChar char=""/>
              <a:defRPr/>
            </a:pPr>
            <a:r>
              <a:rPr lang="lv-LV" dirty="0" smtClean="0"/>
              <a:t>Aprēķinātas rekonstrukciju izmaksas un to lietderība</a:t>
            </a:r>
          </a:p>
          <a:p>
            <a:pPr eaLnBrk="1" fontAlgn="auto" hangingPunct="1">
              <a:spcAft>
                <a:spcPts val="0"/>
              </a:spcAft>
              <a:buFont typeface="Wingdings 2"/>
              <a:buChar char=""/>
              <a:defRPr/>
            </a:pPr>
            <a:r>
              <a:rPr lang="lv-LV" dirty="0" smtClean="0"/>
              <a:t>ES  fondu piesaistes iespējas un institucionālās </a:t>
            </a:r>
            <a:r>
              <a:rPr lang="lv-LV" dirty="0"/>
              <a:t>attīstības </a:t>
            </a:r>
            <a:r>
              <a:rPr lang="lv-LV" dirty="0" smtClean="0"/>
              <a:t>prognozes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smtClean="0"/>
              <a:t>Gaismekļu uzskaitījums</a:t>
            </a:r>
            <a:endParaRPr lang="lv-LV" dirty="0"/>
          </a:p>
        </p:txBody>
      </p:sp>
      <p:graphicFrame>
        <p:nvGraphicFramePr>
          <p:cNvPr id="6" name="Table 5"/>
          <p:cNvGraphicFramePr>
            <a:graphicFrameLocks noGrp="1"/>
          </p:cNvGraphicFramePr>
          <p:nvPr/>
        </p:nvGraphicFramePr>
        <p:xfrm>
          <a:off x="468313" y="1341438"/>
          <a:ext cx="8351835" cy="4967282"/>
        </p:xfrm>
        <a:graphic>
          <a:graphicData uri="http://schemas.openxmlformats.org/drawingml/2006/table">
            <a:tbl>
              <a:tblPr firstRow="1" firstCol="1" lastRow="1" bandRow="1">
                <a:tableStyleId>{93296810-A885-4BE3-A3E7-6D5BEEA58F35}</a:tableStyleId>
              </a:tblPr>
              <a:tblGrid>
                <a:gridCol w="1297797"/>
                <a:gridCol w="699935"/>
                <a:gridCol w="940539"/>
                <a:gridCol w="754618"/>
                <a:gridCol w="809301"/>
                <a:gridCol w="787428"/>
                <a:gridCol w="699935"/>
                <a:gridCol w="962412"/>
                <a:gridCol w="699935"/>
                <a:gridCol w="699935"/>
              </a:tblGrid>
              <a:tr h="292193">
                <a:tc rowSpan="2">
                  <a:txBody>
                    <a:bodyPr/>
                    <a:lstStyle/>
                    <a:p>
                      <a:pPr algn="ctr" fontAlgn="ctr"/>
                      <a:r>
                        <a:rPr lang="lv-LV" sz="1100" u="none" strike="noStrike" dirty="0">
                          <a:effectLst/>
                        </a:rPr>
                        <a:t>Gaismeklis</a:t>
                      </a:r>
                      <a:endParaRPr lang="lv-LV" sz="1100" b="1" i="0" u="none" strike="noStrike" dirty="0">
                        <a:solidFill>
                          <a:srgbClr val="000000"/>
                        </a:solidFill>
                        <a:effectLst/>
                        <a:latin typeface="Calibri"/>
                      </a:endParaRPr>
                    </a:p>
                  </a:txBody>
                  <a:tcPr marL="9524" marR="9524" marT="9523" marB="0" anchor="ctr"/>
                </a:tc>
                <a:tc gridSpan="8">
                  <a:txBody>
                    <a:bodyPr/>
                    <a:lstStyle/>
                    <a:p>
                      <a:pPr algn="ctr" fontAlgn="b"/>
                      <a:r>
                        <a:rPr lang="lv-LV" sz="1100" u="none" strike="noStrike">
                          <a:effectLst/>
                        </a:rPr>
                        <a:t>Apdzīvotā vieta</a:t>
                      </a:r>
                      <a:endParaRPr lang="lv-LV" sz="1100" b="1" i="0" u="none" strike="noStrike">
                        <a:solidFill>
                          <a:srgbClr val="000000"/>
                        </a:solidFill>
                        <a:effectLst/>
                        <a:latin typeface="Calibri"/>
                      </a:endParaRPr>
                    </a:p>
                  </a:txBody>
                  <a:tcPr marL="9524" marR="9524" marT="9523" marB="0" anchor="b"/>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rowSpan="2">
                  <a:txBody>
                    <a:bodyPr/>
                    <a:lstStyle/>
                    <a:p>
                      <a:pPr algn="ctr" fontAlgn="ctr"/>
                      <a:r>
                        <a:rPr lang="lv-LV" sz="1100" u="none" strike="noStrike">
                          <a:effectLst/>
                        </a:rPr>
                        <a:t>Kopā:</a:t>
                      </a:r>
                      <a:endParaRPr lang="lv-LV" sz="1100" b="1" i="0" u="none" strike="noStrike">
                        <a:solidFill>
                          <a:srgbClr val="000000"/>
                        </a:solidFill>
                        <a:effectLst/>
                        <a:latin typeface="Calibri"/>
                      </a:endParaRPr>
                    </a:p>
                  </a:txBody>
                  <a:tcPr marL="9524" marR="9524" marT="9523" marB="0" anchor="ctr"/>
                </a:tc>
              </a:tr>
              <a:tr h="292193">
                <a:tc vMerge="1">
                  <a:txBody>
                    <a:bodyPr/>
                    <a:lstStyle/>
                    <a:p>
                      <a:endParaRPr lang="lv-LV"/>
                    </a:p>
                  </a:txBody>
                  <a:tcPr/>
                </a:tc>
                <a:tc>
                  <a:txBody>
                    <a:bodyPr/>
                    <a:lstStyle/>
                    <a:p>
                      <a:pPr algn="ctr" fontAlgn="ctr"/>
                      <a:r>
                        <a:rPr lang="lv-LV" sz="1100" u="none" strike="noStrike" dirty="0">
                          <a:effectLst/>
                        </a:rPr>
                        <a:t>Alejas</a:t>
                      </a:r>
                      <a:endParaRPr lang="lv-LV" sz="1100" b="1" i="0" u="none" strike="noStrike" dirty="0">
                        <a:solidFill>
                          <a:srgbClr val="000000"/>
                        </a:solidFill>
                        <a:effectLst/>
                        <a:latin typeface="Calibri"/>
                      </a:endParaRPr>
                    </a:p>
                  </a:txBody>
                  <a:tcPr marL="9524" marR="9524" marT="9523" marB="0" anchor="ctr"/>
                </a:tc>
                <a:tc>
                  <a:txBody>
                    <a:bodyPr/>
                    <a:lstStyle/>
                    <a:p>
                      <a:pPr algn="ctr" fontAlgn="ctr"/>
                      <a:r>
                        <a:rPr lang="lv-LV" sz="1100" u="none" strike="noStrike" dirty="0">
                          <a:effectLst/>
                        </a:rPr>
                        <a:t>Katlakalns</a:t>
                      </a:r>
                      <a:endParaRPr lang="lv-LV" sz="1100" b="1" i="0" u="none" strike="noStrike" dirty="0">
                        <a:solidFill>
                          <a:srgbClr val="000000"/>
                        </a:solidFill>
                        <a:effectLst/>
                        <a:latin typeface="Calibri"/>
                      </a:endParaRPr>
                    </a:p>
                  </a:txBody>
                  <a:tcPr marL="9524" marR="9524" marT="9523" marB="0" anchor="ctr"/>
                </a:tc>
                <a:tc>
                  <a:txBody>
                    <a:bodyPr/>
                    <a:lstStyle/>
                    <a:p>
                      <a:pPr algn="ctr" fontAlgn="ctr"/>
                      <a:r>
                        <a:rPr lang="lv-LV" sz="1100" u="none" strike="noStrike" dirty="0">
                          <a:effectLst/>
                        </a:rPr>
                        <a:t>Ķekava</a:t>
                      </a:r>
                      <a:endParaRPr lang="lv-LV" sz="1100" b="1" i="0" u="none" strike="noStrike" dirty="0">
                        <a:solidFill>
                          <a:srgbClr val="000000"/>
                        </a:solidFill>
                        <a:effectLst/>
                        <a:latin typeface="Calibri"/>
                      </a:endParaRPr>
                    </a:p>
                  </a:txBody>
                  <a:tcPr marL="9524" marR="9524" marT="9523" marB="0" anchor="ctr"/>
                </a:tc>
                <a:tc>
                  <a:txBody>
                    <a:bodyPr/>
                    <a:lstStyle/>
                    <a:p>
                      <a:pPr algn="ctr" fontAlgn="ctr"/>
                      <a:r>
                        <a:rPr lang="lv-LV" sz="1100" u="none" strike="noStrike" dirty="0" err="1">
                          <a:effectLst/>
                        </a:rPr>
                        <a:t>Odukalns</a:t>
                      </a:r>
                      <a:endParaRPr lang="lv-LV" sz="1100" b="1" i="0" u="none" strike="noStrike" dirty="0">
                        <a:solidFill>
                          <a:srgbClr val="000000"/>
                        </a:solidFill>
                        <a:effectLst/>
                        <a:latin typeface="Calibri"/>
                      </a:endParaRPr>
                    </a:p>
                  </a:txBody>
                  <a:tcPr marL="9524" marR="9524" marT="9523" marB="0" anchor="ctr"/>
                </a:tc>
                <a:tc>
                  <a:txBody>
                    <a:bodyPr/>
                    <a:lstStyle/>
                    <a:p>
                      <a:pPr algn="ctr" fontAlgn="ctr"/>
                      <a:r>
                        <a:rPr lang="lv-LV" sz="1100" u="none" strike="noStrike" dirty="0" err="1">
                          <a:effectLst/>
                        </a:rPr>
                        <a:t>Rāmava</a:t>
                      </a:r>
                      <a:endParaRPr lang="lv-LV" sz="1100" b="1" i="0" u="none" strike="noStrike" dirty="0">
                        <a:solidFill>
                          <a:srgbClr val="000000"/>
                        </a:solidFill>
                        <a:effectLst/>
                        <a:latin typeface="Calibri"/>
                      </a:endParaRPr>
                    </a:p>
                  </a:txBody>
                  <a:tcPr marL="9524" marR="9524" marT="9523" marB="0" anchor="ctr"/>
                </a:tc>
                <a:tc>
                  <a:txBody>
                    <a:bodyPr/>
                    <a:lstStyle/>
                    <a:p>
                      <a:pPr algn="ctr" fontAlgn="ctr"/>
                      <a:r>
                        <a:rPr lang="lv-LV" sz="1100" u="none" strike="noStrike" dirty="0">
                          <a:effectLst/>
                        </a:rPr>
                        <a:t>Valdlauči</a:t>
                      </a:r>
                      <a:endParaRPr lang="lv-LV" sz="1100" b="1" i="0" u="none" strike="noStrike" dirty="0">
                        <a:solidFill>
                          <a:srgbClr val="000000"/>
                        </a:solidFill>
                        <a:effectLst/>
                        <a:latin typeface="Calibri"/>
                      </a:endParaRPr>
                    </a:p>
                  </a:txBody>
                  <a:tcPr marL="9524" marR="9524" marT="9523" marB="0" anchor="ctr"/>
                </a:tc>
                <a:tc>
                  <a:txBody>
                    <a:bodyPr/>
                    <a:lstStyle/>
                    <a:p>
                      <a:pPr algn="ctr" fontAlgn="ctr"/>
                      <a:r>
                        <a:rPr lang="lv-LV" sz="1100" u="none" strike="noStrike">
                          <a:effectLst/>
                        </a:rPr>
                        <a:t>Vimbukrogs</a:t>
                      </a:r>
                      <a:endParaRPr lang="lv-LV" sz="1100" b="1"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Ziedonis</a:t>
                      </a:r>
                      <a:endParaRPr lang="lv-LV" sz="1100" b="1" i="0" u="none" strike="noStrike">
                        <a:solidFill>
                          <a:srgbClr val="000000"/>
                        </a:solidFill>
                        <a:effectLst/>
                        <a:latin typeface="Calibri"/>
                      </a:endParaRPr>
                    </a:p>
                  </a:txBody>
                  <a:tcPr marL="9524" marR="9524" marT="9523" marB="0" anchor="ctr"/>
                </a:tc>
                <a:tc vMerge="1">
                  <a:txBody>
                    <a:bodyPr/>
                    <a:lstStyle/>
                    <a:p>
                      <a:endParaRPr lang="lv-LV"/>
                    </a:p>
                  </a:txBody>
                  <a:tcPr/>
                </a:tc>
              </a:tr>
              <a:tr h="876580">
                <a:tc>
                  <a:txBody>
                    <a:bodyPr/>
                    <a:lstStyle/>
                    <a:p>
                      <a:pPr algn="l" fontAlgn="b"/>
                      <a:r>
                        <a:rPr lang="lv-LV" sz="1100" u="none" strike="noStrike">
                          <a:effectLst/>
                        </a:rPr>
                        <a:t>Roma</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dirty="0">
                          <a:effectLst/>
                        </a:rPr>
                        <a:t> </a:t>
                      </a:r>
                      <a:endParaRPr lang="lv-LV" sz="1100" b="0" i="0" u="none" strike="noStrike" dirty="0">
                        <a:solidFill>
                          <a:srgbClr val="000000"/>
                        </a:solidFill>
                        <a:effectLst/>
                        <a:latin typeface="Calibri"/>
                      </a:endParaRPr>
                    </a:p>
                  </a:txBody>
                  <a:tcPr marL="9524" marR="9524" marT="9523" marB="0" anchor="ctr"/>
                </a:tc>
                <a:tc>
                  <a:txBody>
                    <a:bodyPr/>
                    <a:lstStyle/>
                    <a:p>
                      <a:pPr algn="ctr" fontAlgn="ctr"/>
                      <a:r>
                        <a:rPr lang="lv-LV" sz="1100" u="none" strike="noStrike" dirty="0">
                          <a:effectLst/>
                        </a:rPr>
                        <a:t>56</a:t>
                      </a:r>
                      <a:endParaRPr lang="lv-LV" sz="1100" b="0" i="0" u="none" strike="noStrike" dirty="0">
                        <a:solidFill>
                          <a:srgbClr val="000000"/>
                        </a:solidFill>
                        <a:effectLst/>
                        <a:latin typeface="Calibri"/>
                      </a:endParaRPr>
                    </a:p>
                  </a:txBody>
                  <a:tcPr marL="9524" marR="9524" marT="9523" marB="0" anchor="ctr"/>
                </a:tc>
                <a:tc>
                  <a:txBody>
                    <a:bodyPr/>
                    <a:lstStyle/>
                    <a:p>
                      <a:pPr algn="ctr" fontAlgn="ctr"/>
                      <a:r>
                        <a:rPr lang="lv-LV" sz="1100" u="none" strike="noStrike" dirty="0">
                          <a:effectLst/>
                        </a:rPr>
                        <a:t>84</a:t>
                      </a:r>
                      <a:endParaRPr lang="lv-LV" sz="1100" b="0" i="0" u="none" strike="noStrike" dirty="0">
                        <a:solidFill>
                          <a:srgbClr val="000000"/>
                        </a:solidFill>
                        <a:effectLst/>
                        <a:latin typeface="Calibri"/>
                      </a:endParaRPr>
                    </a:p>
                  </a:txBody>
                  <a:tcPr marL="9524" marR="9524" marT="9523" marB="0" anchor="ctr"/>
                </a:tc>
                <a:tc>
                  <a:txBody>
                    <a:bodyPr/>
                    <a:lstStyle/>
                    <a:p>
                      <a:pPr algn="ctr" fontAlgn="ctr"/>
                      <a:r>
                        <a:rPr lang="lv-LV" sz="1100" u="none" strike="noStrike">
                          <a:effectLst/>
                        </a:rPr>
                        <a:t>72</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27</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16</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255</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Apogon</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4</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5</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9</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Modus_PMMA</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12</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8</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5</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28</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Schreder, Atos</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6</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29</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35</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Philips, SGS</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10</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33</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20</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20</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83</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Nikkon</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14</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47</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64</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Schreder, Saturn</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5</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5</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Hornet</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63</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64</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Mira</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Algol</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3</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3</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nezināms</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37</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28</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5</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73</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bez gaismekļa</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 </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a:t>
                      </a:r>
                      <a:endParaRPr lang="lv-LV" sz="1100" b="0" i="0" u="none" strike="noStrike">
                        <a:solidFill>
                          <a:srgbClr val="000000"/>
                        </a:solidFill>
                        <a:effectLst/>
                        <a:latin typeface="Calibri"/>
                      </a:endParaRPr>
                    </a:p>
                  </a:txBody>
                  <a:tcPr marL="9524" marR="9524" marT="9523" marB="0" anchor="ctr"/>
                </a:tc>
              </a:tr>
              <a:tr h="292193">
                <a:tc>
                  <a:txBody>
                    <a:bodyPr/>
                    <a:lstStyle/>
                    <a:p>
                      <a:pPr algn="l" fontAlgn="b"/>
                      <a:r>
                        <a:rPr lang="lv-LV" sz="1100" u="none" strike="noStrike">
                          <a:effectLst/>
                        </a:rPr>
                        <a:t>Kopā:</a:t>
                      </a:r>
                      <a:endParaRPr lang="lv-LV" sz="1100" b="1" i="0" u="none" strike="noStrike">
                        <a:solidFill>
                          <a:srgbClr val="000000"/>
                        </a:solidFill>
                        <a:effectLst/>
                        <a:latin typeface="Calibri"/>
                      </a:endParaRPr>
                    </a:p>
                  </a:txBody>
                  <a:tcPr marL="9524" marR="9524" marT="9523" marB="0" anchor="b"/>
                </a:tc>
                <a:tc>
                  <a:txBody>
                    <a:bodyPr/>
                    <a:lstStyle/>
                    <a:p>
                      <a:pPr algn="ctr" fontAlgn="ctr"/>
                      <a:r>
                        <a:rPr lang="lv-LV" sz="1100" u="none" strike="noStrike">
                          <a:effectLst/>
                        </a:rPr>
                        <a:t>75</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80</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183</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86</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66</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39</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72</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a:effectLst/>
                        </a:rPr>
                        <a:t>20</a:t>
                      </a:r>
                      <a:endParaRPr lang="lv-LV" sz="1100" b="0" i="0" u="none" strike="noStrike">
                        <a:solidFill>
                          <a:srgbClr val="000000"/>
                        </a:solidFill>
                        <a:effectLst/>
                        <a:latin typeface="Calibri"/>
                      </a:endParaRPr>
                    </a:p>
                  </a:txBody>
                  <a:tcPr marL="9524" marR="9524" marT="9523" marB="0" anchor="ctr"/>
                </a:tc>
                <a:tc>
                  <a:txBody>
                    <a:bodyPr/>
                    <a:lstStyle/>
                    <a:p>
                      <a:pPr algn="ctr" fontAlgn="ctr"/>
                      <a:r>
                        <a:rPr lang="lv-LV" sz="1100" u="none" strike="noStrike" dirty="0">
                          <a:effectLst/>
                        </a:rPr>
                        <a:t>623</a:t>
                      </a:r>
                      <a:endParaRPr lang="lv-LV" sz="1100" b="0" i="0" u="none" strike="noStrike" dirty="0">
                        <a:solidFill>
                          <a:srgbClr val="000000"/>
                        </a:solidFill>
                        <a:effectLst/>
                        <a:latin typeface="Calibri"/>
                      </a:endParaRPr>
                    </a:p>
                  </a:txBody>
                  <a:tcPr marL="9524" marR="9524" marT="9523"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smtClean="0"/>
              <a:t>Balstu uzskatījums</a:t>
            </a:r>
            <a:endParaRPr lang="lv-LV" dirty="0"/>
          </a:p>
        </p:txBody>
      </p:sp>
      <p:graphicFrame>
        <p:nvGraphicFramePr>
          <p:cNvPr id="3" name="Table 2"/>
          <p:cNvGraphicFramePr>
            <a:graphicFrameLocks noGrp="1"/>
          </p:cNvGraphicFramePr>
          <p:nvPr/>
        </p:nvGraphicFramePr>
        <p:xfrm>
          <a:off x="323850" y="1341438"/>
          <a:ext cx="8640765" cy="4464050"/>
        </p:xfrm>
        <a:graphic>
          <a:graphicData uri="http://schemas.openxmlformats.org/drawingml/2006/table">
            <a:tbl>
              <a:tblPr firstCol="1" lastRow="1" bandRow="1">
                <a:tableStyleId>{93296810-A885-4BE3-A3E7-6D5BEEA58F35}</a:tableStyleId>
              </a:tblPr>
              <a:tblGrid>
                <a:gridCol w="1094306"/>
                <a:gridCol w="1087202"/>
                <a:gridCol w="682166"/>
                <a:gridCol w="788753"/>
                <a:gridCol w="682166"/>
                <a:gridCol w="682166"/>
                <a:gridCol w="682166"/>
                <a:gridCol w="682166"/>
                <a:gridCol w="895342"/>
                <a:gridCol w="682166"/>
                <a:gridCol w="682166"/>
              </a:tblGrid>
              <a:tr h="348482">
                <a:tc gridSpan="11">
                  <a:txBody>
                    <a:bodyPr/>
                    <a:lstStyle/>
                    <a:p>
                      <a:pPr algn="ctr" fontAlgn="ctr"/>
                      <a:r>
                        <a:rPr lang="lv-LV" sz="1200" u="none" strike="noStrike">
                          <a:effectLst/>
                        </a:rPr>
                        <a:t>Balstu tabula</a:t>
                      </a:r>
                      <a:endParaRPr lang="lv-LV" sz="1200" b="1" i="0" u="none" strike="noStrike">
                        <a:solidFill>
                          <a:srgbClr val="000000"/>
                        </a:solidFill>
                        <a:effectLst/>
                        <a:latin typeface="Calibri"/>
                      </a:endParaRPr>
                    </a:p>
                  </a:txBody>
                  <a:tcPr marL="10399" marR="10399" marT="10398"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348482">
                <a:tc>
                  <a:txBody>
                    <a:bodyPr/>
                    <a:lstStyle/>
                    <a:p>
                      <a:pPr algn="ctr" fontAlgn="ctr"/>
                      <a:r>
                        <a:rPr lang="lv-LV" sz="1200" u="none" strike="noStrike">
                          <a:effectLst/>
                        </a:rPr>
                        <a:t> </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Alejas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Katlakalns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Ķekava</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Odukalns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Rāmava</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Valdlauči</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Vimbukrogs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Ziedonis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Kopā:</a:t>
                      </a:r>
                      <a:endParaRPr lang="lv-LV" sz="1200" b="1" i="0" u="none" strike="noStrike">
                        <a:solidFill>
                          <a:srgbClr val="000000"/>
                        </a:solidFill>
                        <a:effectLst/>
                        <a:latin typeface="Calibri"/>
                      </a:endParaRPr>
                    </a:p>
                  </a:txBody>
                  <a:tcPr marL="10399" marR="10399" marT="10398" marB="0" anchor="ctr"/>
                </a:tc>
              </a:tr>
              <a:tr h="1045443">
                <a:tc rowSpan="2">
                  <a:txBody>
                    <a:bodyPr/>
                    <a:lstStyle/>
                    <a:p>
                      <a:pPr algn="ctr" fontAlgn="ctr"/>
                      <a:r>
                        <a:rPr lang="lv-LV" sz="1200" u="none" strike="noStrike">
                          <a:effectLst/>
                        </a:rPr>
                        <a:t>Ķekavas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Metāla</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74</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20</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102</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34</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24</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36</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56</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16</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362</a:t>
                      </a:r>
                      <a:endParaRPr lang="lv-LV" sz="1200" b="0" i="0" u="none" strike="noStrike">
                        <a:solidFill>
                          <a:srgbClr val="000000"/>
                        </a:solidFill>
                        <a:effectLst/>
                        <a:latin typeface="Calibri"/>
                      </a:endParaRPr>
                    </a:p>
                  </a:txBody>
                  <a:tcPr marL="10399" marR="10399" marT="10398" marB="0" anchor="ctr"/>
                </a:tc>
              </a:tr>
              <a:tr h="348482">
                <a:tc vMerge="1">
                  <a:txBody>
                    <a:bodyPr/>
                    <a:lstStyle/>
                    <a:p>
                      <a:endParaRPr lang="lv-LV"/>
                    </a:p>
                  </a:txBody>
                  <a:tcPr/>
                </a:tc>
                <a:tc>
                  <a:txBody>
                    <a:bodyPr/>
                    <a:lstStyle/>
                    <a:p>
                      <a:pPr algn="ctr" fontAlgn="ctr"/>
                      <a:r>
                        <a:rPr lang="lv-LV" sz="1200" u="none" strike="noStrike">
                          <a:effectLst/>
                        </a:rPr>
                        <a:t>Betona</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70</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30</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100</a:t>
                      </a:r>
                      <a:endParaRPr lang="lv-LV" sz="1200" b="0" i="0" u="none" strike="noStrike">
                        <a:solidFill>
                          <a:srgbClr val="000000"/>
                        </a:solidFill>
                        <a:effectLst/>
                        <a:latin typeface="Calibri"/>
                      </a:endParaRPr>
                    </a:p>
                  </a:txBody>
                  <a:tcPr marL="10399" marR="10399" marT="10398" marB="0" anchor="ctr"/>
                </a:tc>
              </a:tr>
              <a:tr h="348482">
                <a:tc rowSpan="2">
                  <a:txBody>
                    <a:bodyPr/>
                    <a:lstStyle/>
                    <a:p>
                      <a:pPr algn="ctr" fontAlgn="ctr"/>
                      <a:r>
                        <a:rPr lang="lv-LV" sz="1200" u="none" strike="noStrike">
                          <a:effectLst/>
                        </a:rPr>
                        <a:t>Sadales tīkls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ST koka</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30</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9</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41</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12</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15</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107</a:t>
                      </a:r>
                      <a:endParaRPr lang="lv-LV" sz="1200" b="0" i="0" u="none" strike="noStrike">
                        <a:solidFill>
                          <a:srgbClr val="000000"/>
                        </a:solidFill>
                        <a:effectLst/>
                        <a:latin typeface="Calibri"/>
                      </a:endParaRPr>
                    </a:p>
                  </a:txBody>
                  <a:tcPr marL="10399" marR="10399" marT="10398" marB="0" anchor="ctr"/>
                </a:tc>
              </a:tr>
              <a:tr h="348482">
                <a:tc vMerge="1">
                  <a:txBody>
                    <a:bodyPr/>
                    <a:lstStyle/>
                    <a:p>
                      <a:endParaRPr lang="lv-LV"/>
                    </a:p>
                  </a:txBody>
                  <a:tcPr/>
                </a:tc>
                <a:tc>
                  <a:txBody>
                    <a:bodyPr/>
                    <a:lstStyle/>
                    <a:p>
                      <a:pPr algn="ctr" fontAlgn="ctr"/>
                      <a:r>
                        <a:rPr lang="lv-LV" sz="1200" u="none" strike="noStrike">
                          <a:effectLst/>
                        </a:rPr>
                        <a:t>ST betona</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28</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7</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35</a:t>
                      </a:r>
                      <a:endParaRPr lang="lv-LV" sz="1200" b="0" i="0" u="none" strike="noStrike">
                        <a:solidFill>
                          <a:srgbClr val="000000"/>
                        </a:solidFill>
                        <a:effectLst/>
                        <a:latin typeface="Calibri"/>
                      </a:endParaRPr>
                    </a:p>
                  </a:txBody>
                  <a:tcPr marL="10399" marR="10399" marT="10398" marB="0" anchor="ctr"/>
                </a:tc>
              </a:tr>
              <a:tr h="348482">
                <a:tc rowSpan="2">
                  <a:txBody>
                    <a:bodyPr/>
                    <a:lstStyle/>
                    <a:p>
                      <a:pPr algn="ctr" fontAlgn="ctr"/>
                      <a:r>
                        <a:rPr lang="lv-LV" sz="1200" u="none" strike="noStrike">
                          <a:effectLst/>
                        </a:rPr>
                        <a:t>Ķekavas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Dekoratīvie</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5</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5</a:t>
                      </a:r>
                      <a:endParaRPr lang="lv-LV" sz="1200" b="0" i="0" u="none" strike="noStrike">
                        <a:solidFill>
                          <a:srgbClr val="000000"/>
                        </a:solidFill>
                        <a:effectLst/>
                        <a:latin typeface="Calibri"/>
                      </a:endParaRPr>
                    </a:p>
                  </a:txBody>
                  <a:tcPr marL="10399" marR="10399" marT="10398" marB="0" anchor="ctr"/>
                </a:tc>
              </a:tr>
              <a:tr h="630751">
                <a:tc vMerge="1">
                  <a:txBody>
                    <a:bodyPr/>
                    <a:lstStyle/>
                    <a:p>
                      <a:endParaRPr lang="lv-LV"/>
                    </a:p>
                  </a:txBody>
                  <a:tcPr/>
                </a:tc>
                <a:tc>
                  <a:txBody>
                    <a:bodyPr/>
                    <a:lstStyle/>
                    <a:p>
                      <a:pPr algn="ctr" fontAlgn="ctr"/>
                      <a:r>
                        <a:rPr lang="lv-LV" sz="1200" u="none" strike="noStrike">
                          <a:effectLst/>
                        </a:rPr>
                        <a:t>Parastie pie ēkas sienas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3</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3</a:t>
                      </a:r>
                      <a:endParaRPr lang="lv-LV" sz="1200" b="0" i="0" u="none" strike="noStrike">
                        <a:solidFill>
                          <a:srgbClr val="000000"/>
                        </a:solidFill>
                        <a:effectLst/>
                        <a:latin typeface="Calibri"/>
                      </a:endParaRPr>
                    </a:p>
                  </a:txBody>
                  <a:tcPr marL="10399" marR="10399" marT="10398" marB="0" anchor="ctr"/>
                </a:tc>
              </a:tr>
              <a:tr h="348482">
                <a:tc>
                  <a:txBody>
                    <a:bodyPr/>
                    <a:lstStyle/>
                    <a:p>
                      <a:pPr algn="ctr" fontAlgn="ctr"/>
                      <a:r>
                        <a:rPr lang="lv-LV" sz="1200" u="none" strike="noStrike">
                          <a:effectLst/>
                        </a:rPr>
                        <a:t>Sadales tīkls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ST konsoles</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58</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7</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48</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12</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15</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 </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140</a:t>
                      </a:r>
                      <a:endParaRPr lang="lv-LV" sz="1200" b="0" i="0" u="none" strike="noStrike">
                        <a:solidFill>
                          <a:srgbClr val="000000"/>
                        </a:solidFill>
                        <a:effectLst/>
                        <a:latin typeface="Calibri"/>
                      </a:endParaRPr>
                    </a:p>
                  </a:txBody>
                  <a:tcPr marL="10399" marR="10399" marT="10398" marB="0" anchor="ctr"/>
                </a:tc>
              </a:tr>
              <a:tr h="348482">
                <a:tc>
                  <a:txBody>
                    <a:bodyPr/>
                    <a:lstStyle/>
                    <a:p>
                      <a:pPr algn="ctr" fontAlgn="ctr"/>
                      <a:r>
                        <a:rPr lang="lv-LV" sz="1200" u="none" strike="noStrike">
                          <a:effectLst/>
                        </a:rPr>
                        <a:t> </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Kopā:</a:t>
                      </a:r>
                      <a:endParaRPr lang="lv-LV" sz="1200" b="1"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74</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78</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181</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87</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66</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39</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71</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a:effectLst/>
                        </a:rPr>
                        <a:t>16</a:t>
                      </a:r>
                      <a:endParaRPr lang="lv-LV" sz="1200" b="0" i="0" u="none" strike="noStrike">
                        <a:solidFill>
                          <a:srgbClr val="000000"/>
                        </a:solidFill>
                        <a:effectLst/>
                        <a:latin typeface="Calibri"/>
                      </a:endParaRPr>
                    </a:p>
                  </a:txBody>
                  <a:tcPr marL="10399" marR="10399" marT="10398" marB="0" anchor="ctr"/>
                </a:tc>
                <a:tc>
                  <a:txBody>
                    <a:bodyPr/>
                    <a:lstStyle/>
                    <a:p>
                      <a:pPr algn="ctr" fontAlgn="ctr"/>
                      <a:r>
                        <a:rPr lang="lv-LV" sz="1200" u="none" strike="noStrike" dirty="0">
                          <a:effectLst/>
                        </a:rPr>
                        <a:t>612</a:t>
                      </a:r>
                      <a:endParaRPr lang="lv-LV" sz="1200" b="0" i="0" u="none" strike="noStrike" dirty="0">
                        <a:solidFill>
                          <a:srgbClr val="000000"/>
                        </a:solidFill>
                        <a:effectLst/>
                        <a:latin typeface="Calibri"/>
                      </a:endParaRPr>
                    </a:p>
                  </a:txBody>
                  <a:tcPr marL="10399" marR="10399" marT="10398"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smtClean="0"/>
              <a:t>EPL uzskaitījums</a:t>
            </a:r>
            <a:endParaRPr lang="lv-LV" dirty="0"/>
          </a:p>
        </p:txBody>
      </p:sp>
      <p:graphicFrame>
        <p:nvGraphicFramePr>
          <p:cNvPr id="4" name="Table 3"/>
          <p:cNvGraphicFramePr>
            <a:graphicFrameLocks noGrp="1"/>
          </p:cNvGraphicFramePr>
          <p:nvPr/>
        </p:nvGraphicFramePr>
        <p:xfrm>
          <a:off x="468313" y="1412875"/>
          <a:ext cx="8280400" cy="4968876"/>
        </p:xfrm>
        <a:graphic>
          <a:graphicData uri="http://schemas.openxmlformats.org/drawingml/2006/table">
            <a:tbl>
              <a:tblPr firstRow="1" firstCol="1" lastRow="1" bandRow="1">
                <a:tableStyleId>{93296810-A885-4BE3-A3E7-6D5BEEA58F35}</a:tableStyleId>
              </a:tblPr>
              <a:tblGrid>
                <a:gridCol w="1197166"/>
                <a:gridCol w="1656080"/>
                <a:gridCol w="1656080"/>
                <a:gridCol w="1715938"/>
                <a:gridCol w="1097402"/>
                <a:gridCol w="957734"/>
              </a:tblGrid>
              <a:tr h="1064758">
                <a:tc>
                  <a:txBody>
                    <a:bodyPr/>
                    <a:lstStyle/>
                    <a:p>
                      <a:pPr algn="ctr">
                        <a:lnSpc>
                          <a:spcPct val="120000"/>
                        </a:lnSpc>
                        <a:spcAft>
                          <a:spcPts val="0"/>
                        </a:spcAft>
                      </a:pPr>
                      <a:r>
                        <a:rPr lang="en-US" sz="1100" dirty="0">
                          <a:effectLst/>
                        </a:rPr>
                        <a:t> </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err="1">
                          <a:effectLst/>
                        </a:rPr>
                        <a:t>Piekarkabelis</a:t>
                      </a:r>
                      <a:r>
                        <a:rPr lang="en-US" sz="1100" dirty="0">
                          <a:effectLst/>
                        </a:rPr>
                        <a:t> AMKA 1fāze, m</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Piekarkabelis AMKA 3fāzes, m</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Alumīnija kailvads 1fāze, m</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Kabelis, m</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kopā:</a:t>
                      </a:r>
                      <a:endParaRPr lang="lv-LV" sz="1200">
                        <a:effectLst/>
                        <a:latin typeface="Times New Roman"/>
                        <a:ea typeface="Calibri"/>
                      </a:endParaRPr>
                    </a:p>
                  </a:txBody>
                  <a:tcPr marL="68576" marR="68576" marT="0" marB="0" anchor="ctr"/>
                </a:tc>
              </a:tr>
              <a:tr h="354920">
                <a:tc>
                  <a:txBody>
                    <a:bodyPr/>
                    <a:lstStyle/>
                    <a:p>
                      <a:pPr algn="ctr">
                        <a:lnSpc>
                          <a:spcPct val="120000"/>
                        </a:lnSpc>
                        <a:spcAft>
                          <a:spcPts val="0"/>
                        </a:spcAft>
                      </a:pPr>
                      <a:r>
                        <a:rPr lang="en-US" sz="1100" dirty="0" err="1">
                          <a:effectLst/>
                        </a:rPr>
                        <a:t>Alejas</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 </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 </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 </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2753</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2753</a:t>
                      </a:r>
                      <a:endParaRPr lang="lv-LV" sz="1200" dirty="0">
                        <a:effectLst/>
                        <a:latin typeface="Times New Roman"/>
                        <a:ea typeface="Calibri"/>
                      </a:endParaRPr>
                    </a:p>
                  </a:txBody>
                  <a:tcPr marL="68576" marR="68576" marT="0" marB="0" anchor="ctr"/>
                </a:tc>
              </a:tr>
              <a:tr h="709839">
                <a:tc>
                  <a:txBody>
                    <a:bodyPr/>
                    <a:lstStyle/>
                    <a:p>
                      <a:pPr algn="ctr">
                        <a:lnSpc>
                          <a:spcPct val="120000"/>
                        </a:lnSpc>
                        <a:spcAft>
                          <a:spcPts val="0"/>
                        </a:spcAft>
                      </a:pPr>
                      <a:r>
                        <a:rPr lang="en-US" sz="1100">
                          <a:effectLst/>
                        </a:rPr>
                        <a:t>Katlakalns</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995</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 </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2823</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958</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4776</a:t>
                      </a:r>
                      <a:endParaRPr lang="lv-LV" sz="1200">
                        <a:effectLst/>
                        <a:latin typeface="Times New Roman"/>
                        <a:ea typeface="Calibri"/>
                      </a:endParaRPr>
                    </a:p>
                  </a:txBody>
                  <a:tcPr marL="68576" marR="68576" marT="0" marB="0" anchor="ctr"/>
                </a:tc>
              </a:tr>
              <a:tr h="354920">
                <a:tc>
                  <a:txBody>
                    <a:bodyPr/>
                    <a:lstStyle/>
                    <a:p>
                      <a:pPr algn="ctr">
                        <a:lnSpc>
                          <a:spcPct val="120000"/>
                        </a:lnSpc>
                        <a:spcAft>
                          <a:spcPts val="0"/>
                        </a:spcAft>
                      </a:pPr>
                      <a:r>
                        <a:rPr lang="en-US" sz="1100">
                          <a:effectLst/>
                        </a:rPr>
                        <a:t>Ķekava</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1418</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1845</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25</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4687</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7975</a:t>
                      </a:r>
                      <a:endParaRPr lang="lv-LV" sz="1200">
                        <a:effectLst/>
                        <a:latin typeface="Times New Roman"/>
                        <a:ea typeface="Calibri"/>
                      </a:endParaRPr>
                    </a:p>
                  </a:txBody>
                  <a:tcPr marL="68576" marR="68576" marT="0" marB="0" anchor="ctr"/>
                </a:tc>
              </a:tr>
              <a:tr h="354920">
                <a:tc>
                  <a:txBody>
                    <a:bodyPr/>
                    <a:lstStyle/>
                    <a:p>
                      <a:pPr algn="ctr">
                        <a:lnSpc>
                          <a:spcPct val="120000"/>
                        </a:lnSpc>
                        <a:spcAft>
                          <a:spcPts val="0"/>
                        </a:spcAft>
                      </a:pPr>
                      <a:r>
                        <a:rPr lang="en-US" sz="1100">
                          <a:effectLst/>
                        </a:rPr>
                        <a:t>Odukalns</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1951</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754</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471</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1566</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4742</a:t>
                      </a:r>
                      <a:endParaRPr lang="lv-LV" sz="1200">
                        <a:effectLst/>
                        <a:latin typeface="Times New Roman"/>
                        <a:ea typeface="Calibri"/>
                      </a:endParaRPr>
                    </a:p>
                  </a:txBody>
                  <a:tcPr marL="68576" marR="68576" marT="0" marB="0" anchor="ctr"/>
                </a:tc>
              </a:tr>
              <a:tr h="354920">
                <a:tc>
                  <a:txBody>
                    <a:bodyPr/>
                    <a:lstStyle/>
                    <a:p>
                      <a:pPr algn="ctr">
                        <a:lnSpc>
                          <a:spcPct val="120000"/>
                        </a:lnSpc>
                        <a:spcAft>
                          <a:spcPts val="0"/>
                        </a:spcAft>
                      </a:pPr>
                      <a:r>
                        <a:rPr lang="en-US" sz="1100">
                          <a:effectLst/>
                        </a:rPr>
                        <a:t>Rāmava</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471</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1088</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 </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1462</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3021</a:t>
                      </a:r>
                      <a:endParaRPr lang="lv-LV" sz="1200">
                        <a:effectLst/>
                        <a:latin typeface="Times New Roman"/>
                        <a:ea typeface="Calibri"/>
                      </a:endParaRPr>
                    </a:p>
                  </a:txBody>
                  <a:tcPr marL="68576" marR="68576" marT="0" marB="0" anchor="ctr"/>
                </a:tc>
              </a:tr>
              <a:tr h="354920">
                <a:tc>
                  <a:txBody>
                    <a:bodyPr/>
                    <a:lstStyle/>
                    <a:p>
                      <a:pPr algn="ctr">
                        <a:lnSpc>
                          <a:spcPct val="120000"/>
                        </a:lnSpc>
                        <a:spcAft>
                          <a:spcPts val="0"/>
                        </a:spcAft>
                      </a:pPr>
                      <a:r>
                        <a:rPr lang="en-US" sz="1100">
                          <a:effectLst/>
                        </a:rPr>
                        <a:t>Valdlauči</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55</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 </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50</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1435</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1540</a:t>
                      </a:r>
                      <a:endParaRPr lang="lv-LV" sz="1200">
                        <a:effectLst/>
                        <a:latin typeface="Times New Roman"/>
                        <a:ea typeface="Calibri"/>
                      </a:endParaRPr>
                    </a:p>
                  </a:txBody>
                  <a:tcPr marL="68576" marR="68576" marT="0" marB="0" anchor="ctr"/>
                </a:tc>
              </a:tr>
              <a:tr h="709839">
                <a:tc>
                  <a:txBody>
                    <a:bodyPr/>
                    <a:lstStyle/>
                    <a:p>
                      <a:pPr algn="ctr">
                        <a:lnSpc>
                          <a:spcPct val="120000"/>
                        </a:lnSpc>
                        <a:spcAft>
                          <a:spcPts val="0"/>
                        </a:spcAft>
                      </a:pPr>
                      <a:r>
                        <a:rPr lang="en-US" sz="1100">
                          <a:effectLst/>
                        </a:rPr>
                        <a:t>Vimbukrogs</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743</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 </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 </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2398</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3141</a:t>
                      </a:r>
                      <a:endParaRPr lang="lv-LV" sz="1200" dirty="0">
                        <a:effectLst/>
                        <a:latin typeface="Times New Roman"/>
                        <a:ea typeface="Calibri"/>
                      </a:endParaRPr>
                    </a:p>
                  </a:txBody>
                  <a:tcPr marL="68576" marR="68576" marT="0" marB="0" anchor="ctr"/>
                </a:tc>
              </a:tr>
              <a:tr h="354920">
                <a:tc>
                  <a:txBody>
                    <a:bodyPr/>
                    <a:lstStyle/>
                    <a:p>
                      <a:pPr algn="ctr">
                        <a:lnSpc>
                          <a:spcPct val="120000"/>
                        </a:lnSpc>
                        <a:spcAft>
                          <a:spcPts val="0"/>
                        </a:spcAft>
                      </a:pPr>
                      <a:r>
                        <a:rPr lang="en-US" sz="1100">
                          <a:effectLst/>
                        </a:rPr>
                        <a:t>Ziedonis</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 </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 </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a:effectLst/>
                        </a:rPr>
                        <a:t> </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609</a:t>
                      </a:r>
                      <a:endParaRPr lang="lv-LV" sz="1200"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dirty="0">
                          <a:effectLst/>
                        </a:rPr>
                        <a:t>609</a:t>
                      </a:r>
                      <a:endParaRPr lang="lv-LV" sz="1200" dirty="0">
                        <a:effectLst/>
                        <a:latin typeface="Times New Roman"/>
                        <a:ea typeface="Calibri"/>
                      </a:endParaRPr>
                    </a:p>
                  </a:txBody>
                  <a:tcPr marL="68576" marR="68576" marT="0" marB="0" anchor="ctr"/>
                </a:tc>
              </a:tr>
              <a:tr h="354920">
                <a:tc>
                  <a:txBody>
                    <a:bodyPr/>
                    <a:lstStyle/>
                    <a:p>
                      <a:pPr algn="ctr">
                        <a:lnSpc>
                          <a:spcPct val="120000"/>
                        </a:lnSpc>
                        <a:spcAft>
                          <a:spcPts val="0"/>
                        </a:spcAft>
                      </a:pPr>
                      <a:r>
                        <a:rPr lang="en-US" sz="1100">
                          <a:effectLst/>
                        </a:rPr>
                        <a:t>kopā:</a:t>
                      </a:r>
                      <a:endParaRPr lang="lv-LV" sz="1200">
                        <a:effectLst/>
                        <a:latin typeface="Times New Roman"/>
                        <a:ea typeface="Calibri"/>
                      </a:endParaRPr>
                    </a:p>
                  </a:txBody>
                  <a:tcPr marL="68576" marR="68576" marT="0" marB="0" anchor="ctr"/>
                </a:tc>
                <a:tc>
                  <a:txBody>
                    <a:bodyPr/>
                    <a:lstStyle/>
                    <a:p>
                      <a:pPr algn="ctr">
                        <a:lnSpc>
                          <a:spcPct val="120000"/>
                        </a:lnSpc>
                        <a:spcAft>
                          <a:spcPts val="0"/>
                        </a:spcAft>
                      </a:pPr>
                      <a:r>
                        <a:rPr lang="en-US" sz="1100" b="1" i="1" dirty="0">
                          <a:effectLst/>
                        </a:rPr>
                        <a:t>5633</a:t>
                      </a:r>
                      <a:endParaRPr lang="lv-LV" sz="1200" b="1" i="1"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b="1" i="1" dirty="0">
                          <a:effectLst/>
                        </a:rPr>
                        <a:t>3687</a:t>
                      </a:r>
                      <a:endParaRPr lang="lv-LV" sz="1200" b="1" i="1"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b="1" i="1" dirty="0">
                          <a:effectLst/>
                        </a:rPr>
                        <a:t>3369</a:t>
                      </a:r>
                      <a:endParaRPr lang="lv-LV" sz="1200" b="1" i="1"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b="1" i="1" dirty="0">
                          <a:effectLst/>
                        </a:rPr>
                        <a:t>15868</a:t>
                      </a:r>
                      <a:endParaRPr lang="lv-LV" sz="1200" b="1" i="1" dirty="0">
                        <a:effectLst/>
                        <a:latin typeface="Times New Roman"/>
                        <a:ea typeface="Calibri"/>
                      </a:endParaRPr>
                    </a:p>
                  </a:txBody>
                  <a:tcPr marL="68576" marR="68576" marT="0" marB="0" anchor="ctr"/>
                </a:tc>
                <a:tc>
                  <a:txBody>
                    <a:bodyPr/>
                    <a:lstStyle/>
                    <a:p>
                      <a:pPr algn="ctr">
                        <a:lnSpc>
                          <a:spcPct val="120000"/>
                        </a:lnSpc>
                        <a:spcAft>
                          <a:spcPts val="0"/>
                        </a:spcAft>
                      </a:pPr>
                      <a:r>
                        <a:rPr lang="en-US" sz="1100" b="1" dirty="0">
                          <a:effectLst/>
                        </a:rPr>
                        <a:t>28557</a:t>
                      </a:r>
                      <a:endParaRPr lang="lv-LV" sz="1200" b="1" dirty="0">
                        <a:effectLst/>
                        <a:latin typeface="Times New Roman"/>
                        <a:ea typeface="Calibri"/>
                      </a:endParaRPr>
                    </a:p>
                  </a:txBody>
                  <a:tcPr marL="68576" marR="68576" marT="0"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lv-LV" dirty="0" smtClean="0"/>
              <a:t>Videi draudzīgie risinājumi</a:t>
            </a:r>
            <a:endParaRPr lang="lv-LV" dirty="0"/>
          </a:p>
        </p:txBody>
      </p:sp>
      <p:sp>
        <p:nvSpPr>
          <p:cNvPr id="17411" name="Content Placeholder 2"/>
          <p:cNvSpPr>
            <a:spLocks noGrp="1"/>
          </p:cNvSpPr>
          <p:nvPr>
            <p:ph idx="1"/>
          </p:nvPr>
        </p:nvSpPr>
        <p:spPr/>
        <p:txBody>
          <a:bodyPr/>
          <a:lstStyle/>
          <a:p>
            <a:pPr eaLnBrk="1" hangingPunct="1"/>
            <a:r>
              <a:rPr lang="lv-LV" smtClean="0"/>
              <a:t>Augstas kvalitātes izstrādājumi</a:t>
            </a:r>
          </a:p>
          <a:p>
            <a:pPr eaLnBrk="1" hangingPunct="1"/>
            <a:r>
              <a:rPr lang="lv-LV" smtClean="0"/>
              <a:t>Otrreiz pārstrādājami materiāli</a:t>
            </a:r>
          </a:p>
          <a:p>
            <a:pPr eaLnBrk="1" hangingPunct="1"/>
            <a:r>
              <a:rPr lang="lv-LV" smtClean="0"/>
              <a:t>CO</a:t>
            </a:r>
            <a:r>
              <a:rPr lang="lv-LV" baseline="-25000" smtClean="0"/>
              <a:t>2</a:t>
            </a:r>
            <a:r>
              <a:rPr lang="lv-LV" smtClean="0"/>
              <a:t> izmešu samazinājums</a:t>
            </a:r>
          </a:p>
          <a:p>
            <a:pPr eaLnBrk="1" hangingPunct="1"/>
            <a:r>
              <a:rPr lang="lv-LV" smtClean="0"/>
              <a:t>Samazinātas apkalpošanas izmaksas</a:t>
            </a:r>
          </a:p>
          <a:p>
            <a:pPr eaLnBrk="1" hangingPunct="1"/>
            <a:r>
              <a:rPr lang="lv-LV" smtClean="0"/>
              <a:t>Gaismas piesārņojums</a:t>
            </a:r>
          </a:p>
          <a:p>
            <a:pPr eaLnBrk="1" hangingPunct="1"/>
            <a:endParaRPr lang="lv-LV"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86800" cy="838200"/>
          </a:xfrm>
        </p:spPr>
        <p:txBody>
          <a:bodyPr/>
          <a:lstStyle/>
          <a:p>
            <a:pPr eaLnBrk="1" fontAlgn="auto" hangingPunct="1">
              <a:spcAft>
                <a:spcPts val="0"/>
              </a:spcAft>
              <a:defRPr/>
            </a:pPr>
            <a:r>
              <a:rPr lang="lv-LV" dirty="0" smtClean="0"/>
              <a:t>Alternatīva  </a:t>
            </a:r>
            <a:r>
              <a:rPr lang="lv-LV" dirty="0" smtClean="0">
                <a:solidFill>
                  <a:srgbClr val="C00000"/>
                </a:solidFill>
              </a:rPr>
              <a:t>1</a:t>
            </a:r>
            <a:endParaRPr lang="lv-LV" dirty="0">
              <a:solidFill>
                <a:srgbClr val="C00000"/>
              </a:solidFill>
            </a:endParaRPr>
          </a:p>
        </p:txBody>
      </p:sp>
      <p:pic>
        <p:nvPicPr>
          <p:cNvPr id="18435" name="Picture 2"/>
          <p:cNvPicPr>
            <a:picLocks noChangeAspect="1" noChangeArrowheads="1"/>
          </p:cNvPicPr>
          <p:nvPr/>
        </p:nvPicPr>
        <p:blipFill>
          <a:blip r:embed="rId2" cstate="print"/>
          <a:srcRect/>
          <a:stretch>
            <a:fillRect/>
          </a:stretch>
        </p:blipFill>
        <p:spPr bwMode="auto">
          <a:xfrm>
            <a:off x="687388" y="2836863"/>
            <a:ext cx="1905000" cy="1905000"/>
          </a:xfrm>
          <a:prstGeom prst="rect">
            <a:avLst/>
          </a:prstGeom>
          <a:noFill/>
          <a:ln w="9525">
            <a:noFill/>
            <a:miter lim="800000"/>
            <a:headEnd/>
            <a:tailEnd/>
          </a:ln>
        </p:spPr>
      </p:pic>
      <p:sp>
        <p:nvSpPr>
          <p:cNvPr id="5" name="Right Arrow 4"/>
          <p:cNvSpPr/>
          <p:nvPr/>
        </p:nvSpPr>
        <p:spPr>
          <a:xfrm>
            <a:off x="3059113" y="3500438"/>
            <a:ext cx="97948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pic>
        <p:nvPicPr>
          <p:cNvPr id="18437" name="Picture 3"/>
          <p:cNvPicPr>
            <a:picLocks noChangeAspect="1" noChangeArrowheads="1"/>
          </p:cNvPicPr>
          <p:nvPr/>
        </p:nvPicPr>
        <p:blipFill>
          <a:blip r:embed="rId3" cstate="print"/>
          <a:srcRect/>
          <a:stretch>
            <a:fillRect/>
          </a:stretch>
        </p:blipFill>
        <p:spPr bwMode="auto">
          <a:xfrm>
            <a:off x="4643438" y="1196975"/>
            <a:ext cx="3338512" cy="2447925"/>
          </a:xfrm>
          <a:prstGeom prst="rect">
            <a:avLst/>
          </a:prstGeom>
          <a:noFill/>
          <a:ln w="9525">
            <a:noFill/>
            <a:miter lim="800000"/>
            <a:headEnd/>
            <a:tailEnd/>
          </a:ln>
        </p:spPr>
      </p:pic>
      <p:pic>
        <p:nvPicPr>
          <p:cNvPr id="18438" name="Picture 4"/>
          <p:cNvPicPr>
            <a:picLocks noChangeAspect="1" noChangeArrowheads="1"/>
          </p:cNvPicPr>
          <p:nvPr/>
        </p:nvPicPr>
        <p:blipFill>
          <a:blip r:embed="rId4" cstate="print"/>
          <a:srcRect/>
          <a:stretch>
            <a:fillRect/>
          </a:stretch>
        </p:blipFill>
        <p:spPr bwMode="auto">
          <a:xfrm>
            <a:off x="4625975" y="3789363"/>
            <a:ext cx="33559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554</TotalTime>
  <Words>1985</Words>
  <Application>Microsoft Office PowerPoint</Application>
  <PresentationFormat>On-screen Show (4:3)</PresentationFormat>
  <Paragraphs>614</Paragraphs>
  <Slides>36</Slides>
  <Notes>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36</vt:i4>
      </vt:variant>
    </vt:vector>
  </HeadingPairs>
  <TitlesOfParts>
    <vt:vector size="37" baseType="lpstr">
      <vt:lpstr>Trek</vt:lpstr>
      <vt:lpstr>Finanšu un ekonomiskais pētījums par energoefektīvu Ķekavas novada pašvaldības ielu un sabiedrisko vietu apgaismojumu</vt:lpstr>
      <vt:lpstr>Fep autori</vt:lpstr>
      <vt:lpstr>Pētījuma mērķis</vt:lpstr>
      <vt:lpstr>Paveiktie darbi</vt:lpstr>
      <vt:lpstr>Gaismekļu uzskaitījums</vt:lpstr>
      <vt:lpstr>Balstu uzskatījums</vt:lpstr>
      <vt:lpstr>EPL uzskaitījums</vt:lpstr>
      <vt:lpstr>Videi draudzīgie risinājumi</vt:lpstr>
      <vt:lpstr>Alternatīva  1</vt:lpstr>
      <vt:lpstr>Alternatīva  2</vt:lpstr>
      <vt:lpstr>Alternatīva  3</vt:lpstr>
      <vt:lpstr>Slide 12</vt:lpstr>
      <vt:lpstr>Slide 13</vt:lpstr>
      <vt:lpstr>Slide 14</vt:lpstr>
      <vt:lpstr>Slide 15</vt:lpstr>
      <vt:lpstr>SeCo  Segmentu Kontrolleris</vt:lpstr>
      <vt:lpstr>LuCo Gaismekļa Kontrolieris</vt:lpstr>
      <vt:lpstr>CoCo Balsta Kontrolieris</vt:lpstr>
      <vt:lpstr>Slide 19</vt:lpstr>
      <vt:lpstr>Slide 20</vt:lpstr>
      <vt:lpstr>Slide 21</vt:lpstr>
      <vt:lpstr>Slide 22</vt:lpstr>
      <vt:lpstr>Slide 23</vt:lpstr>
      <vt:lpstr>Slide 24</vt:lpstr>
      <vt:lpstr>Slide 25</vt:lpstr>
      <vt:lpstr>Projekta nepieciešamības pamatojums </vt:lpstr>
      <vt:lpstr>Alternatīvu salīdzinošie rādītāji un ieviešanas izmaksas Ķekavas pagastā</vt:lpstr>
      <vt:lpstr>Alternatīvu ietaupījuma salīdzinošie rādītāji</vt:lpstr>
      <vt:lpstr>Investīciju atmaksāšanās un efektivitātes novērtēšanas rādītāji (25 gadi)</vt:lpstr>
      <vt:lpstr>Investīciju atmaksāšanās un efektivitātes novērtēšanas rādītāji (25 gadi)</vt:lpstr>
      <vt:lpstr>Finanšu ekonomiskais aprēķins </vt:lpstr>
      <vt:lpstr>darbības tiesiskais ietvars</vt:lpstr>
      <vt:lpstr>Institucionālās attīstības prognozes</vt:lpstr>
      <vt:lpstr>KPFi līdzfinansējuma piesaiste</vt:lpstr>
      <vt:lpstr>Sociālekonomisko ieguvumu analīze</vt:lpstr>
      <vt:lpstr>Ietekme uz vidi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Seekice</dc:creator>
  <cp:lastModifiedBy>user</cp:lastModifiedBy>
  <cp:revision>31</cp:revision>
  <dcterms:created xsi:type="dcterms:W3CDTF">2012-03-01T11:03:38Z</dcterms:created>
  <dcterms:modified xsi:type="dcterms:W3CDTF">2012-04-12T15:03:18Z</dcterms:modified>
</cp:coreProperties>
</file>